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60" r:id="rId3"/>
    <p:sldId id="280" r:id="rId4"/>
    <p:sldId id="278" r:id="rId5"/>
    <p:sldId id="270" r:id="rId6"/>
    <p:sldId id="274" r:id="rId7"/>
    <p:sldId id="277" r:id="rId8"/>
    <p:sldId id="276" r:id="rId9"/>
    <p:sldId id="308" r:id="rId10"/>
    <p:sldId id="303" r:id="rId11"/>
    <p:sldId id="302" r:id="rId12"/>
    <p:sldId id="307" r:id="rId13"/>
    <p:sldId id="300" r:id="rId14"/>
  </p:sldIdLst>
  <p:sldSz cx="12192000" cy="6858000"/>
  <p:notesSz cx="9144000" cy="6858000"/>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B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p:scale>
          <a:sx n="69" d="100"/>
          <a:sy n="69" d="100"/>
        </p:scale>
        <p:origin x="44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F40FB9A-A01F-4D0B-B92B-B4BF3E327EAE}" type="datetimeFigureOut">
              <a:rPr lang="en-US" smtClean="0"/>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0FB9A-A01F-4D0B-B92B-B4BF3E327EAE}" type="datetimeFigureOut">
              <a:rPr lang="en-US" smtClean="0"/>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0FB9A-A01F-4D0B-B92B-B4BF3E327EAE}" type="datetimeFigureOut">
              <a:rPr lang="en-US" smtClean="0"/>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40FB9A-A01F-4D0B-B92B-B4BF3E327EAE}" type="datetimeFigureOut">
              <a:rPr lang="en-US" smtClean="0"/>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F40FB9A-A01F-4D0B-B92B-B4BF3E327EAE}" type="datetimeFigureOut">
              <a:rPr lang="en-US" smtClean="0"/>
              <a:t>5/2/2025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40FB9A-A01F-4D0B-B92B-B4BF3E327EAE}" type="datetimeFigureOut">
              <a:rPr lang="en-US" smtClean="0"/>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F40FB9A-A01F-4D0B-B92B-B4BF3E327EAE}" type="datetimeFigureOut">
              <a:rPr lang="en-US" smtClean="0"/>
              <a:t>5/2/2025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F40FB9A-A01F-4D0B-B92B-B4BF3E327EAE}" type="datetimeFigureOut">
              <a:rPr lang="en-US" smtClean="0"/>
              <a:t>5/2/2025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F40FB9A-A01F-4D0B-B92B-B4BF3E327EAE}" type="datetimeFigureOut">
              <a:rPr lang="en-US" smtClean="0"/>
              <a:t>5/2/2025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40FB9A-A01F-4D0B-B92B-B4BF3E327EAE}" type="datetimeFigureOut">
              <a:rPr lang="en-US" smtClean="0"/>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F40FB9A-A01F-4D0B-B92B-B4BF3E327EAE}" type="datetimeFigureOut">
              <a:rPr lang="en-US" smtClean="0"/>
              <a:t>5/2/2025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E2A06E-FD01-4319-9BA2-A5A831CBF12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0FB9A-A01F-4D0B-B92B-B4BF3E327EAE}" type="datetimeFigureOut">
              <a:rPr lang="en-US" smtClean="0"/>
              <a:t>5/2/2025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E2A06E-FD01-4319-9BA2-A5A831CBF12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2.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592826" y="-328879"/>
            <a:ext cx="8197399" cy="3947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lvl1pPr indent="4572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457200" algn="ctr"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rPr>
              <a:t>    </a:t>
            </a:r>
          </a:p>
          <a:p>
            <a:pPr marL="0" marR="0" lvl="0" indent="457200" algn="ctr" defTabSz="914400" rtl="0" eaLnBrk="0" fontAlgn="base" latinLnBrk="0" hangingPunct="0">
              <a:lnSpc>
                <a:spcPct val="100000"/>
              </a:lnSpc>
              <a:spcBef>
                <a:spcPct val="0"/>
              </a:spcBef>
              <a:spcAft>
                <a:spcPct val="0"/>
              </a:spcAft>
              <a:buClrTx/>
              <a:buSzTx/>
              <a:buFontTx/>
              <a:buNone/>
            </a:pPr>
            <a:endParaRPr lang="en-US" sz="2000" dirty="0">
              <a:solidFill>
                <a:srgbClr val="800000"/>
              </a:solidFill>
              <a:latin typeface="Cambria" panose="02040503050406030204" pitchFamily="18" charset="0"/>
              <a:ea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pPr>
            <a:r>
              <a:rPr lang="en-US" sz="3600" b="1" dirty="0">
                <a:solidFill>
                  <a:srgbClr val="002060"/>
                </a:solidFill>
                <a:latin typeface="Cambria" panose="02040503050406030204" pitchFamily="18" charset="0"/>
                <a:ea typeface="Times New Roman" panose="02020603050405020304" pitchFamily="18" charset="0"/>
              </a:rPr>
              <a:t>   </a:t>
            </a:r>
            <a:r>
              <a:rPr lang="en-US" sz="3200" b="1" dirty="0">
                <a:solidFill>
                  <a:srgbClr val="002060"/>
                </a:solidFill>
                <a:latin typeface="Cambria" panose="02040503050406030204" pitchFamily="18" charset="0"/>
                <a:ea typeface="Times New Roman" panose="02020603050405020304" pitchFamily="18" charset="0"/>
              </a:rPr>
              <a:t>The Next-Gen Crowdfunding Dapp using Blockchain (PSID-1589)</a:t>
            </a:r>
            <a:endParaRPr kumimoji="0" lang="en-US" sz="3200" b="1" i="0" u="none" strike="noStrike" cap="none" normalizeH="0" baseline="0" dirty="0">
              <a:ln>
                <a:noFill/>
              </a:ln>
              <a:solidFill>
                <a:srgbClr val="002060"/>
              </a:solidFill>
              <a:effectLst/>
              <a:latin typeface="Cambria" panose="02040503050406030204" pitchFamily="18" charset="0"/>
              <a:ea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pPr>
            <a:endParaRPr kumimoji="0" lang="en-US" sz="20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rPr>
              <a:t>         1. Patil </a:t>
            </a:r>
            <a:r>
              <a:rPr kumimoji="0" lang="en-US" sz="2000" b="0" i="0" u="none" strike="noStrike" cap="none" normalizeH="0" baseline="0" dirty="0" err="1">
                <a:ln>
                  <a:noFill/>
                </a:ln>
                <a:solidFill>
                  <a:srgbClr val="800000"/>
                </a:solidFill>
                <a:effectLst/>
                <a:latin typeface="Cambria" panose="02040503050406030204" pitchFamily="18" charset="0"/>
                <a:ea typeface="Times New Roman" panose="02020603050405020304" pitchFamily="18" charset="0"/>
              </a:rPr>
              <a:t>Manasi</a:t>
            </a:r>
            <a:r>
              <a:rPr kumimoji="0" lang="en-US" sz="20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rPr>
              <a:t> </a:t>
            </a:r>
            <a:r>
              <a:rPr kumimoji="0" lang="en-IN" sz="2000" b="0" i="0" u="none" strike="noStrike" cap="none" normalizeH="0" baseline="0" dirty="0" err="1">
                <a:ln>
                  <a:noFill/>
                </a:ln>
                <a:solidFill>
                  <a:srgbClr val="800000"/>
                </a:solidFill>
                <a:effectLst/>
                <a:latin typeface="Cambria" panose="02040503050406030204" pitchFamily="18" charset="0"/>
                <a:ea typeface="Times New Roman" panose="02020603050405020304" pitchFamily="18" charset="0"/>
              </a:rPr>
              <a:t>Ramkrushna</a:t>
            </a:r>
            <a:r>
              <a:rPr kumimoji="0" lang="en-IN" sz="20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rPr>
              <a:t> (TYAIML-19) </a:t>
            </a:r>
          </a:p>
          <a:p>
            <a:pPr marL="0" marR="0" lvl="0" indent="457200" algn="ctr"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dirty="0">
                <a:ln>
                  <a:noFill/>
                </a:ln>
                <a:solidFill>
                  <a:srgbClr val="800000"/>
                </a:solidFill>
                <a:effectLst/>
                <a:latin typeface="Cambria" panose="02040503050406030204" pitchFamily="18" charset="0"/>
                <a:ea typeface="Times New Roman" panose="02020603050405020304" pitchFamily="18" charset="0"/>
              </a:rPr>
              <a:t>           </a:t>
            </a:r>
            <a:r>
              <a:rPr lang="en-US" sz="2000" dirty="0">
                <a:solidFill>
                  <a:srgbClr val="800000"/>
                </a:solidFill>
                <a:latin typeface="Cambria" panose="02040503050406030204" pitchFamily="18" charset="0"/>
                <a:ea typeface="Times New Roman" panose="02020603050405020304" pitchFamily="18" charset="0"/>
              </a:rPr>
              <a:t>2.</a:t>
            </a:r>
            <a:r>
              <a:rPr kumimoji="0" lang="en-US" sz="20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rPr>
              <a:t> </a:t>
            </a:r>
            <a:r>
              <a:rPr lang="en-US" sz="2000" dirty="0">
                <a:solidFill>
                  <a:srgbClr val="800000"/>
                </a:solidFill>
                <a:latin typeface="Cambria" panose="02040503050406030204" pitchFamily="18" charset="0"/>
                <a:ea typeface="Times New Roman" panose="02020603050405020304" pitchFamily="18" charset="0"/>
              </a:rPr>
              <a:t>Bari </a:t>
            </a:r>
            <a:r>
              <a:rPr lang="en-US" sz="2000" dirty="0" err="1">
                <a:solidFill>
                  <a:srgbClr val="800000"/>
                </a:solidFill>
                <a:latin typeface="Cambria" panose="02040503050406030204" pitchFamily="18" charset="0"/>
                <a:ea typeface="Times New Roman" panose="02020603050405020304" pitchFamily="18" charset="0"/>
              </a:rPr>
              <a:t>Vaibhav</a:t>
            </a:r>
            <a:r>
              <a:rPr lang="en-US" sz="2000" dirty="0">
                <a:solidFill>
                  <a:srgbClr val="800000"/>
                </a:solidFill>
                <a:latin typeface="Cambria" panose="02040503050406030204" pitchFamily="18" charset="0"/>
                <a:ea typeface="Times New Roman" panose="02020603050405020304" pitchFamily="18" charset="0"/>
              </a:rPr>
              <a:t> </a:t>
            </a:r>
            <a:r>
              <a:rPr lang="en-IN" sz="2000" dirty="0">
                <a:solidFill>
                  <a:srgbClr val="800000"/>
                </a:solidFill>
                <a:latin typeface="Cambria" panose="02040503050406030204" pitchFamily="18" charset="0"/>
                <a:ea typeface="Times New Roman" panose="02020603050405020304" pitchFamily="18" charset="0"/>
              </a:rPr>
              <a:t>Ramchandra (</a:t>
            </a:r>
            <a:r>
              <a:rPr kumimoji="0" lang="en-IN" sz="20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rPr>
              <a:t>TYAIML-</a:t>
            </a:r>
            <a:r>
              <a:rPr lang="en-IN" sz="2000" dirty="0">
                <a:solidFill>
                  <a:srgbClr val="800000"/>
                </a:solidFill>
                <a:latin typeface="Cambria" panose="02040503050406030204" pitchFamily="18" charset="0"/>
                <a:ea typeface="Times New Roman" panose="02020603050405020304" pitchFamily="18" charset="0"/>
              </a:rPr>
              <a:t>43)</a:t>
            </a:r>
          </a:p>
          <a:p>
            <a:pPr marL="0" marR="0" lvl="0" indent="457200" algn="ctr" defTabSz="914400" rtl="0" eaLnBrk="0" fontAlgn="base" latinLnBrk="0" hangingPunct="0">
              <a:lnSpc>
                <a:spcPct val="100000"/>
              </a:lnSpc>
              <a:spcBef>
                <a:spcPct val="0"/>
              </a:spcBef>
              <a:spcAft>
                <a:spcPct val="0"/>
              </a:spcAft>
              <a:buClrTx/>
              <a:buSzTx/>
              <a:buFontTx/>
              <a:buNone/>
            </a:pPr>
            <a:r>
              <a:rPr lang="en-US" sz="2000" dirty="0">
                <a:solidFill>
                  <a:srgbClr val="800000"/>
                </a:solidFill>
                <a:latin typeface="Cambria" panose="02040503050406030204" pitchFamily="18" charset="0"/>
                <a:ea typeface="Times New Roman" panose="02020603050405020304" pitchFamily="18" charset="0"/>
              </a:rPr>
              <a:t>    3. </a:t>
            </a:r>
            <a:r>
              <a:rPr lang="en-US" sz="2000" dirty="0" err="1">
                <a:solidFill>
                  <a:srgbClr val="800000"/>
                </a:solidFill>
                <a:latin typeface="Cambria" panose="02040503050406030204" pitchFamily="18" charset="0"/>
                <a:ea typeface="Times New Roman" panose="02020603050405020304" pitchFamily="18" charset="0"/>
              </a:rPr>
              <a:t>Patil</a:t>
            </a:r>
            <a:r>
              <a:rPr lang="en-US" sz="2000" dirty="0">
                <a:solidFill>
                  <a:srgbClr val="800000"/>
                </a:solidFill>
                <a:latin typeface="Cambria" panose="02040503050406030204" pitchFamily="18" charset="0"/>
                <a:ea typeface="Times New Roman" panose="02020603050405020304" pitchFamily="18" charset="0"/>
              </a:rPr>
              <a:t> </a:t>
            </a:r>
            <a:r>
              <a:rPr lang="en-US" sz="2000" dirty="0" err="1">
                <a:solidFill>
                  <a:srgbClr val="800000"/>
                </a:solidFill>
                <a:latin typeface="Cambria" panose="02040503050406030204" pitchFamily="18" charset="0"/>
                <a:ea typeface="Times New Roman" panose="02020603050405020304" pitchFamily="18" charset="0"/>
              </a:rPr>
              <a:t>Sakshi</a:t>
            </a:r>
            <a:r>
              <a:rPr lang="en-US" sz="2000" dirty="0">
                <a:solidFill>
                  <a:srgbClr val="800000"/>
                </a:solidFill>
                <a:latin typeface="Cambria" panose="02040503050406030204" pitchFamily="18" charset="0"/>
                <a:ea typeface="Times New Roman" panose="02020603050405020304" pitchFamily="18" charset="0"/>
              </a:rPr>
              <a:t> </a:t>
            </a:r>
            <a:r>
              <a:rPr lang="en-IN" sz="2000" dirty="0">
                <a:solidFill>
                  <a:srgbClr val="800000"/>
                </a:solidFill>
                <a:latin typeface="Cambria" panose="02040503050406030204" pitchFamily="18" charset="0"/>
                <a:ea typeface="Times New Roman" panose="02020603050405020304" pitchFamily="18" charset="0"/>
              </a:rPr>
              <a:t>Rajendra (</a:t>
            </a:r>
            <a:r>
              <a:rPr kumimoji="0" lang="en-IN" sz="20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rPr>
              <a:t>TYAIML-</a:t>
            </a:r>
            <a:r>
              <a:rPr lang="en-IN" sz="2000" dirty="0">
                <a:solidFill>
                  <a:srgbClr val="800000"/>
                </a:solidFill>
                <a:latin typeface="Cambria" panose="02040503050406030204" pitchFamily="18" charset="0"/>
                <a:ea typeface="Times New Roman" panose="02020603050405020304" pitchFamily="18" charset="0"/>
              </a:rPr>
              <a:t>58) </a:t>
            </a:r>
          </a:p>
          <a:p>
            <a:pPr marL="0" marR="0" lvl="0" indent="457200" algn="ctr" defTabSz="914400" rtl="0" eaLnBrk="0" fontAlgn="base" latinLnBrk="0" hangingPunct="0">
              <a:lnSpc>
                <a:spcPct val="100000"/>
              </a:lnSpc>
              <a:spcBef>
                <a:spcPct val="0"/>
              </a:spcBef>
              <a:spcAft>
                <a:spcPct val="0"/>
              </a:spcAft>
              <a:buClrTx/>
              <a:buSzTx/>
              <a:buFontTx/>
              <a:buNone/>
            </a:pPr>
            <a:r>
              <a:rPr lang="en-IN" sz="2000" dirty="0">
                <a:solidFill>
                  <a:srgbClr val="800000"/>
                </a:solidFill>
                <a:latin typeface="Cambria" panose="02040503050406030204" pitchFamily="18" charset="0"/>
              </a:rPr>
              <a:t>4.Mali </a:t>
            </a:r>
            <a:r>
              <a:rPr lang="en-IN" sz="2000" dirty="0" err="1">
                <a:solidFill>
                  <a:srgbClr val="800000"/>
                </a:solidFill>
                <a:latin typeface="Cambria" panose="02040503050406030204" pitchFamily="18" charset="0"/>
              </a:rPr>
              <a:t>Nitisha</a:t>
            </a:r>
            <a:r>
              <a:rPr lang="en-IN" sz="2000" dirty="0">
                <a:solidFill>
                  <a:srgbClr val="800000"/>
                </a:solidFill>
                <a:latin typeface="Cambria" panose="02040503050406030204" pitchFamily="18" charset="0"/>
              </a:rPr>
              <a:t> Sharad(</a:t>
            </a:r>
            <a:r>
              <a:rPr kumimoji="0" lang="en-IN" sz="20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rPr>
              <a:t>TYAIML-</a:t>
            </a:r>
            <a:r>
              <a:rPr lang="en-IN" sz="2000" dirty="0">
                <a:solidFill>
                  <a:srgbClr val="800000"/>
                </a:solidFill>
                <a:latin typeface="Cambria" panose="02040503050406030204" pitchFamily="18" charset="0"/>
              </a:rPr>
              <a:t>59)</a:t>
            </a:r>
            <a:endParaRPr lang="en-US" sz="2000" dirty="0"/>
          </a:p>
          <a:p>
            <a:pPr marL="0" marR="0" lvl="0" indent="457200" algn="ctr" defTabSz="914400" rtl="0" eaLnBrk="0" fontAlgn="base" latinLnBrk="0" hangingPunct="0">
              <a:lnSpc>
                <a:spcPct val="100000"/>
              </a:lnSpc>
              <a:spcBef>
                <a:spcPct val="0"/>
              </a:spcBef>
              <a:spcAft>
                <a:spcPct val="0"/>
              </a:spcAft>
              <a:buClrTx/>
              <a:buSzTx/>
              <a:buFontTx/>
              <a:buNone/>
            </a:pPr>
            <a:endParaRPr kumimoji="0" lang="en-US" sz="1600" b="0" i="0" u="none" strike="noStrike" cap="none" normalizeH="0" baseline="0" dirty="0">
              <a:ln>
                <a:noFill/>
              </a:ln>
              <a:solidFill>
                <a:srgbClr val="800000"/>
              </a:solidFill>
              <a:effectLst/>
              <a:latin typeface="Cambria" panose="02040503050406030204" pitchFamily="18" charset="0"/>
              <a:ea typeface="Times New Roman" panose="02020603050405020304" pitchFamily="18" charset="0"/>
            </a:endParaRPr>
          </a:p>
          <a:p>
            <a:pPr marL="0" marR="0" lvl="0" indent="457200" algn="ctr" defTabSz="914400" rtl="0" eaLnBrk="0" fontAlgn="base" latinLnBrk="0" hangingPunct="0">
              <a:lnSpc>
                <a:spcPct val="100000"/>
              </a:lnSpc>
              <a:spcBef>
                <a:spcPct val="0"/>
              </a:spcBef>
              <a:spcAft>
                <a:spcPct val="0"/>
              </a:spcAft>
              <a:buClrTx/>
              <a:buSzTx/>
              <a:buFontTx/>
              <a:buNone/>
            </a:pPr>
            <a:endParaRPr kumimoji="0" lang="en-US" sz="1050" b="0" i="0" u="none" strike="noStrike" cap="none" normalizeH="0" baseline="0" dirty="0">
              <a:ln>
                <a:noFill/>
              </a:ln>
              <a:solidFill>
                <a:schemeClr val="tx1"/>
              </a:solidFill>
              <a:effectLst/>
            </a:endParaRPr>
          </a:p>
          <a:p>
            <a:pPr marL="0" marR="0" lvl="0" indent="457200" algn="ctr"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1" descr="SES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3612" y="2837437"/>
            <a:ext cx="2624776" cy="22962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2660475" y="5296440"/>
            <a:ext cx="6765956" cy="1184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dirty="0">
                <a:ln>
                  <a:noFill/>
                </a:ln>
                <a:solidFill>
                  <a:srgbClr val="000000"/>
                </a:solidFill>
                <a:effectLst/>
                <a:latin typeface="Cambria" panose="02040503050406030204" pitchFamily="18" charset="0"/>
                <a:cs typeface="Arial" panose="020B0604020202020204" pitchFamily="34" charset="0"/>
              </a:rPr>
              <a:t>Department of </a:t>
            </a:r>
            <a:r>
              <a:rPr lang="en-US" sz="2000" b="1" dirty="0">
                <a:solidFill>
                  <a:srgbClr val="000000"/>
                </a:solidFill>
                <a:latin typeface="Cambria" panose="02040503050406030204" pitchFamily="18" charset="0"/>
                <a:cs typeface="Arial" panose="020B0604020202020204" pitchFamily="34" charset="0"/>
              </a:rPr>
              <a:t>Articial Intelligence and Machine Learning</a:t>
            </a:r>
            <a:endParaRPr kumimoji="0" lang="en-US" sz="2200" b="1" i="0" u="none" strike="noStrike" cap="none" normalizeH="0" baseline="0" dirty="0">
              <a:ln>
                <a:noFill/>
              </a:ln>
              <a:solidFill>
                <a:srgbClr val="993300"/>
              </a:solidFill>
              <a:effectLst/>
              <a:latin typeface="Ajile"/>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900" b="1" i="0" u="none" strike="noStrike" cap="none" normalizeH="0" baseline="0" dirty="0">
                <a:ln>
                  <a:noFill/>
                </a:ln>
                <a:solidFill>
                  <a:srgbClr val="000000"/>
                </a:solidFill>
                <a:effectLst/>
                <a:latin typeface="Cambria" panose="02040503050406030204" pitchFamily="18" charset="0"/>
                <a:ea typeface="Times New Roman" panose="02020603050405020304" pitchFamily="18" charset="0"/>
                <a:cs typeface="Arial" panose="020B0604020202020204" pitchFamily="34" charset="0"/>
              </a:rPr>
              <a:t>The Shirpur Education Society’s</a:t>
            </a:r>
            <a:endParaRPr kumimoji="0" lang="en-US" sz="9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1800" b="1" i="0" u="none" strike="noStrike" cap="none" normalizeH="0" baseline="0" dirty="0">
                <a:ln>
                  <a:noFill/>
                </a:ln>
                <a:solidFill>
                  <a:srgbClr val="000000"/>
                </a:solidFill>
                <a:effectLst/>
                <a:latin typeface="Cambria" panose="02040503050406030204" pitchFamily="18" charset="0"/>
                <a:ea typeface="Times New Roman" panose="02020603050405020304" pitchFamily="18" charset="0"/>
                <a:cs typeface="Arial" panose="020B0604020202020204" pitchFamily="34" charset="0"/>
              </a:rPr>
              <a:t>R. C. Patel Institute of Technology, Shirpur - 425405.</a:t>
            </a:r>
            <a:endParaRPr kumimoji="0" lang="en-US" sz="9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pPr>
            <a:r>
              <a:rPr kumimoji="0" lang="en-US" sz="2000" b="1" i="0" u="none" strike="noStrike" cap="none" normalizeH="0" baseline="0" dirty="0">
                <a:ln>
                  <a:noFill/>
                </a:ln>
                <a:solidFill>
                  <a:srgbClr val="000000"/>
                </a:solidFill>
                <a:effectLst/>
                <a:latin typeface="Cambria" panose="02040503050406030204" pitchFamily="18" charset="0"/>
                <a:ea typeface="Times New Roman" panose="02020603050405020304" pitchFamily="18" charset="0"/>
                <a:cs typeface="Arial" panose="020B0604020202020204" pitchFamily="34" charset="0"/>
              </a:rPr>
              <a:t>[2024-25]</a:t>
            </a:r>
            <a:r>
              <a:rPr kumimoji="0" lang="en-US" sz="1200" b="1" i="0" u="none" strike="noStrike" cap="none" normalizeH="0" baseline="0" dirty="0">
                <a:ln>
                  <a:noFill/>
                </a:ln>
                <a:solidFill>
                  <a:srgbClr val="000080"/>
                </a:solidFill>
                <a:effectLst/>
                <a:latin typeface="Cambria" panose="02040503050406030204" pitchFamily="18" charset="0"/>
                <a:ea typeface="Times New Roman" panose="02020603050405020304" pitchFamily="18" charset="0"/>
                <a:cs typeface="Arial" panose="020B0604020202020204" pitchFamily="34" charset="0"/>
              </a:rPr>
              <a:t>            </a:t>
            </a:r>
            <a:endParaRPr kumimoji="0" lang="en-US" sz="1800" b="0" i="0" u="none" strike="noStrike" cap="none" normalizeH="0" baseline="0" dirty="0">
              <a:ln>
                <a:noFill/>
              </a:ln>
              <a:solidFill>
                <a:schemeClr val="tx1"/>
              </a:solidFill>
              <a:effectLst/>
              <a:latin typeface="Arial" panose="020B0604020202020204" pitchFamily="34" charset="0"/>
            </a:endParaRPr>
          </a:p>
        </p:txBody>
      </p:sp>
      <p:sp>
        <p:nvSpPr>
          <p:cNvPr id="7"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Parallelogram 6"/>
          <p:cNvSpPr/>
          <p:nvPr/>
        </p:nvSpPr>
        <p:spPr>
          <a:xfrm>
            <a:off x="99607" y="6585690"/>
            <a:ext cx="11887693" cy="272310"/>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v"/>
            </a:pPr>
            <a:r>
              <a:rPr lang="en-IN" altLang="en-US" sz="3600" b="1" dirty="0">
                <a:solidFill>
                  <a:srgbClr val="002060"/>
                </a:solidFill>
                <a:latin typeface="Times New Roman" panose="02020603050405020304" pitchFamily="18" charset="0"/>
                <a:cs typeface="Times New Roman" panose="02020603050405020304" pitchFamily="18" charset="0"/>
              </a:rPr>
              <a:t>Implementation </a:t>
            </a:r>
          </a:p>
        </p:txBody>
      </p:sp>
      <p:pic>
        <p:nvPicPr>
          <p:cNvPr id="6" name="Content Placeholder 5"/>
          <p:cNvPicPr>
            <a:picLocks noGrp="1" noChangeAspect="1"/>
          </p:cNvPicPr>
          <p:nvPr>
            <p:ph idx="1"/>
          </p:nvPr>
        </p:nvPicPr>
        <p:blipFill>
          <a:blip r:embed="rId2"/>
          <a:stretch>
            <a:fillRect/>
          </a:stretch>
        </p:blipFill>
        <p:spPr>
          <a:xfrm>
            <a:off x="1730375" y="1825625"/>
            <a:ext cx="8729980" cy="4351655"/>
          </a:xfrm>
          <a:prstGeom prst="rect">
            <a:avLst/>
          </a:prstGeom>
        </p:spPr>
      </p:pic>
      <p:sp>
        <p:nvSpPr>
          <p:cNvPr id="4"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stretch>
            <a:fillRect/>
          </a:stretch>
        </p:blipFill>
        <p:spPr>
          <a:xfrm>
            <a:off x="1993900" y="652780"/>
            <a:ext cx="8580755" cy="528891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59435" y="239395"/>
            <a:ext cx="5208270" cy="3117850"/>
          </a:xfrm>
          <a:prstGeom prst="rect">
            <a:avLst/>
          </a:prstGeom>
        </p:spPr>
      </p:pic>
      <p:pic>
        <p:nvPicPr>
          <p:cNvPr id="5" name="Picture 4"/>
          <p:cNvPicPr>
            <a:picLocks noChangeAspect="1"/>
          </p:cNvPicPr>
          <p:nvPr/>
        </p:nvPicPr>
        <p:blipFill>
          <a:blip r:embed="rId3"/>
          <a:stretch>
            <a:fillRect/>
          </a:stretch>
        </p:blipFill>
        <p:spPr>
          <a:xfrm>
            <a:off x="6244590" y="239395"/>
            <a:ext cx="5431790" cy="3189605"/>
          </a:xfrm>
          <a:prstGeom prst="rect">
            <a:avLst/>
          </a:prstGeom>
        </p:spPr>
      </p:pic>
      <p:pic>
        <p:nvPicPr>
          <p:cNvPr id="7" name="Picture 6"/>
          <p:cNvPicPr>
            <a:picLocks noChangeAspect="1"/>
          </p:cNvPicPr>
          <p:nvPr/>
        </p:nvPicPr>
        <p:blipFill>
          <a:blip r:embed="rId4"/>
          <a:stretch>
            <a:fillRect/>
          </a:stretch>
        </p:blipFill>
        <p:spPr>
          <a:xfrm>
            <a:off x="4471843" y="3634798"/>
            <a:ext cx="5431155" cy="31286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46978"/>
            <a:ext cx="10515600" cy="4351338"/>
          </a:xfrm>
        </p:spPr>
        <p:txBody>
          <a:bodyPr/>
          <a:lstStyle/>
          <a:p>
            <a:pPr>
              <a:buFont typeface="Wingdings" panose="05000000000000000000" pitchFamily="2" charset="2"/>
              <a:buChar char="v"/>
            </a:pPr>
            <a:r>
              <a:rPr lang="en-IN" altLang="en-US" sz="3600" b="1" dirty="0">
                <a:solidFill>
                  <a:srgbClr val="002060"/>
                </a:solidFill>
                <a:latin typeface="Times New Roman" panose="02020603050405020304" pitchFamily="18" charset="0"/>
                <a:cs typeface="Times New Roman" panose="02020603050405020304" pitchFamily="18" charset="0"/>
              </a:rPr>
              <a:t>Conclusion</a:t>
            </a:r>
            <a:endParaRPr lang="en-US" sz="3600" b="1" dirty="0">
              <a:solidFill>
                <a:srgbClr val="002060"/>
              </a:solidFill>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a:p>
            <a:endParaRPr lang="en-US" dirty="0"/>
          </a:p>
        </p:txBody>
      </p:sp>
      <p:sp>
        <p:nvSpPr>
          <p:cNvPr id="2"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 Box 4"/>
          <p:cNvSpPr txBox="1"/>
          <p:nvPr/>
        </p:nvSpPr>
        <p:spPr>
          <a:xfrm>
            <a:off x="982345" y="1957070"/>
            <a:ext cx="9399270" cy="3503930"/>
          </a:xfrm>
          <a:prstGeom prst="rect">
            <a:avLst/>
          </a:prstGeom>
          <a:noFill/>
        </p:spPr>
        <p:txBody>
          <a:bodyPr wrap="square" rtlCol="0">
            <a:noAutofit/>
          </a:bodyPr>
          <a:lstStyle/>
          <a:p>
            <a:pPr algn="just"/>
            <a:r>
              <a:rPr lang="en-US" altLang="en-US" sz="2400" dirty="0">
                <a:latin typeface="Times New Roman" panose="02020603050405020304" pitchFamily="18" charset="0"/>
                <a:cs typeface="Times New Roman" panose="02020603050405020304" pitchFamily="18" charset="0"/>
              </a:rPr>
              <a:t>The first phase establishes a functional </a:t>
            </a:r>
            <a:r>
              <a:rPr lang="en-US" altLang="en-US" sz="2400" b="1" dirty="0">
                <a:latin typeface="Times New Roman" panose="02020603050405020304" pitchFamily="18" charset="0"/>
                <a:cs typeface="Times New Roman" panose="02020603050405020304" pitchFamily="18" charset="0"/>
              </a:rPr>
              <a:t>frontend with React.js/Next.js</a:t>
            </a:r>
            <a:r>
              <a:rPr lang="en-US" altLang="en-US" sz="2400" dirty="0">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wallet integration</a:t>
            </a:r>
            <a:r>
              <a:rPr lang="en-US" altLang="en-US" sz="2400" dirty="0" smtClean="0">
                <a:latin typeface="Times New Roman" panose="02020603050405020304" pitchFamily="18" charset="0"/>
                <a:cs typeface="Times New Roman" panose="02020603050405020304" pitchFamily="18" charset="0"/>
              </a:rPr>
              <a:t>, </a:t>
            </a:r>
            <a:r>
              <a:rPr lang="en-US" altLang="en-US" sz="2400" b="1" dirty="0" smtClean="0">
                <a:latin typeface="Times New Roman" panose="02020603050405020304" pitchFamily="18" charset="0"/>
                <a:cs typeface="Times New Roman" panose="02020603050405020304" pitchFamily="18" charset="0"/>
              </a:rPr>
              <a:t>campaign creation </a:t>
            </a:r>
            <a:r>
              <a:rPr lang="en-US" altLang="en-US" sz="2400" dirty="0" smtClean="0">
                <a:latin typeface="Times New Roman" panose="02020603050405020304" pitchFamily="18" charset="0"/>
                <a:cs typeface="Times New Roman" panose="02020603050405020304" pitchFamily="18" charset="0"/>
              </a:rPr>
              <a:t>and </a:t>
            </a:r>
            <a:r>
              <a:rPr lang="en-US" altLang="en-US" sz="2400" dirty="0">
                <a:latin typeface="Times New Roman" panose="02020603050405020304" pitchFamily="18" charset="0"/>
                <a:cs typeface="Times New Roman" panose="02020603050405020304" pitchFamily="18" charset="0"/>
              </a:rPr>
              <a:t>real-time campaign tracking, laying the foundation for a decentralized </a:t>
            </a:r>
            <a:r>
              <a:rPr lang="en-US" altLang="en-US" sz="2400" dirty="0" err="1">
                <a:latin typeface="Times New Roman" panose="02020603050405020304" pitchFamily="18" charset="0"/>
                <a:cs typeface="Times New Roman" panose="02020603050405020304" pitchFamily="18" charset="0"/>
              </a:rPr>
              <a:t>crowdfunding</a:t>
            </a:r>
            <a:r>
              <a:rPr lang="en-US" altLang="en-US" sz="2400" dirty="0">
                <a:latin typeface="Times New Roman" panose="02020603050405020304" pitchFamily="18" charset="0"/>
                <a:cs typeface="Times New Roman" panose="02020603050405020304" pitchFamily="18" charset="0"/>
              </a:rPr>
              <a:t> system</a:t>
            </a:r>
            <a:r>
              <a:rPr lang="en-US" altLang="en-US" sz="2400" dirty="0" smtClean="0">
                <a:latin typeface="Times New Roman" panose="02020603050405020304" pitchFamily="18" charset="0"/>
                <a:cs typeface="Times New Roman" panose="02020603050405020304" pitchFamily="18" charset="0"/>
              </a:rPr>
              <a:t>..</a:t>
            </a:r>
            <a:endParaRPr lang="en-US" alt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219" y="393500"/>
            <a:ext cx="10515600" cy="1325563"/>
          </a:xfrm>
        </p:spPr>
        <p:txBody>
          <a:bodyPr/>
          <a:lstStyle/>
          <a:p>
            <a:r>
              <a:rPr lang="en-US" dirty="0">
                <a:latin typeface="Times New Roman" panose="02020603050405020304" pitchFamily="18" charset="0"/>
                <a:cs typeface="Times New Roman" panose="02020603050405020304" pitchFamily="18" charset="0"/>
              </a:rPr>
              <a:t/>
            </a:r>
            <a:br>
              <a:rPr lang="en-US" dirty="0">
                <a:latin typeface="Times New Roman" panose="02020603050405020304" pitchFamily="18" charset="0"/>
                <a:cs typeface="Times New Roman" panose="02020603050405020304" pitchFamily="18" charset="0"/>
              </a:rPr>
            </a:br>
            <a:endParaRPr lang="en-US" dirty="0"/>
          </a:p>
        </p:txBody>
      </p:sp>
      <p:sp>
        <p:nvSpPr>
          <p:cNvPr id="7"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8" name="Parallelogram 6"/>
          <p:cNvSpPr/>
          <p:nvPr/>
        </p:nvSpPr>
        <p:spPr>
          <a:xfrm flipV="1">
            <a:off x="588475" y="56697"/>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Content Placeholder 8"/>
          <p:cNvSpPr>
            <a:spLocks noGrp="1"/>
          </p:cNvSpPr>
          <p:nvPr>
            <p:ph idx="1"/>
          </p:nvPr>
        </p:nvSpPr>
        <p:spPr>
          <a:xfrm>
            <a:off x="1500050" y="1849407"/>
            <a:ext cx="8936722" cy="4351338"/>
          </a:xfrm>
        </p:spPr>
        <p:txBody>
          <a:bodyPr>
            <a:noAutofit/>
          </a:bodyPr>
          <a:lstStyle/>
          <a:p>
            <a:pPr marL="0" indent="0" algn="just">
              <a:buNone/>
            </a:pPr>
            <a:r>
              <a:rPr lang="en-US" sz="2600" dirty="0">
                <a:latin typeface="Times New Roman" panose="02020603050405020304" pitchFamily="18" charset="0"/>
                <a:cs typeface="Times New Roman" panose="02020603050405020304" pitchFamily="18" charset="0"/>
              </a:rPr>
              <a:t>In today’s digital landscape, fraudulent campaigns, misinformation, and lack of transparency are major concerns in crowdfunding and decentralized governance systems. Traditional platforms struggle with authenticity verification, campaign classification, and user sentiment analysis, making them vulnerable to scams and manipulation.</a:t>
            </a:r>
          </a:p>
        </p:txBody>
      </p:sp>
      <p:sp>
        <p:nvSpPr>
          <p:cNvPr id="3" name="TextBox 2"/>
          <p:cNvSpPr txBox="1"/>
          <p:nvPr/>
        </p:nvSpPr>
        <p:spPr>
          <a:xfrm>
            <a:off x="1500050" y="854730"/>
            <a:ext cx="5859624" cy="646331"/>
          </a:xfrm>
          <a:prstGeom prst="rect">
            <a:avLst/>
          </a:prstGeom>
          <a:noFill/>
          <a:ln>
            <a:noFill/>
          </a:ln>
        </p:spPr>
        <p:txBody>
          <a:bodyPr wrap="square" rtlCol="0">
            <a:spAutoFit/>
          </a:bodyPr>
          <a:lstStyle/>
          <a:p>
            <a:pPr marL="571500" indent="-571500">
              <a:buFont typeface="Wingdings" panose="05000000000000000000" pitchFamily="2" charset="2"/>
              <a:buChar char="v"/>
            </a:pPr>
            <a:r>
              <a:rPr lang="en-IN" sz="3600" b="1" dirty="0">
                <a:solidFill>
                  <a:srgbClr val="002060"/>
                </a:solidFill>
                <a:latin typeface="Times New Roman" panose="02020603050405020304" pitchFamily="18" charset="0"/>
                <a:cs typeface="Times New Roman" panose="02020603050405020304" pitchFamily="18" charset="0"/>
              </a:rPr>
              <a:t>Problem Statement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v"/>
            </a:pPr>
            <a:r>
              <a:rPr lang="en-IN" sz="4000" b="1" dirty="0">
                <a:solidFill>
                  <a:srgbClr val="002060"/>
                </a:solidFill>
                <a:latin typeface="Times New Roman" panose="02020603050405020304" pitchFamily="18" charset="0"/>
                <a:cs typeface="Times New Roman" panose="02020603050405020304" pitchFamily="18" charset="0"/>
              </a:rPr>
              <a:t>Introduction </a:t>
            </a:r>
            <a:endParaRPr lang="en-US" sz="4000" dirty="0"/>
          </a:p>
        </p:txBody>
      </p:sp>
      <p:sp>
        <p:nvSpPr>
          <p:cNvPr id="3" name="Content Placeholder 2"/>
          <p:cNvSpPr>
            <a:spLocks noGrp="1"/>
          </p:cNvSpPr>
          <p:nvPr>
            <p:ph idx="1"/>
          </p:nvPr>
        </p:nvSpPr>
        <p:spPr>
          <a:xfrm>
            <a:off x="838200" y="1825625"/>
            <a:ext cx="10060709" cy="4351338"/>
          </a:xfrm>
        </p:spPr>
        <p:txBody>
          <a:bodyPr/>
          <a:lstStyle/>
          <a:p>
            <a:pPr algn="just"/>
            <a:r>
              <a:rPr lang="en-US" sz="2400" dirty="0">
                <a:latin typeface="Times New Roman" panose="02020603050405020304" pitchFamily="18" charset="0"/>
                <a:cs typeface="Times New Roman" panose="02020603050405020304" pitchFamily="18" charset="0"/>
              </a:rPr>
              <a:t>A practical problem statement emerges: How can organizations effectively transition from centralized crowdfunding platforms to de centralized blockchain solutions, ensuring transparency, security, and efficiency, while overcoming implementation hurdles and regulatory obstacles</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Smart contracts enhance security, mitigating fraud risks, while bypassing intermediaries streamlines processes, reducing transaction costs and delays. Yet, transitioning to blockchain-powered crowdfunding presents challenges, such as integration complexities and regulatory uncertainties, hindering widespread adoption. </a:t>
            </a:r>
          </a:p>
          <a:p>
            <a:endParaRPr lang="en-US" dirty="0"/>
          </a:p>
        </p:txBody>
      </p:sp>
      <p:sp>
        <p:nvSpPr>
          <p:cNvPr id="4"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14350" indent="-514350">
              <a:buFont typeface="Wingdings" panose="05000000000000000000" pitchFamily="2" charset="2"/>
              <a:buChar char="v"/>
            </a:pPr>
            <a:r>
              <a:rPr lang="en-US" sz="4000" b="1" dirty="0">
                <a:solidFill>
                  <a:srgbClr val="002060"/>
                </a:solidFill>
                <a:latin typeface="Times New Roman" panose="02020603050405020304" pitchFamily="18" charset="0"/>
                <a:cs typeface="Times New Roman" panose="02020603050405020304" pitchFamily="18" charset="0"/>
              </a:rPr>
              <a:t>Objective</a:t>
            </a:r>
          </a:p>
        </p:txBody>
      </p:sp>
      <p:sp>
        <p:nvSpPr>
          <p:cNvPr id="3" name="Content Placeholder 2"/>
          <p:cNvSpPr>
            <a:spLocks noGrp="1"/>
          </p:cNvSpPr>
          <p:nvPr>
            <p:ph idx="1"/>
          </p:nvPr>
        </p:nvSpPr>
        <p:spPr>
          <a:xfrm>
            <a:off x="838200" y="1690688"/>
            <a:ext cx="10116127" cy="4977967"/>
          </a:xfrm>
        </p:spPr>
        <p:txBody>
          <a:bodyPr>
            <a:noAutofit/>
          </a:bodyPr>
          <a:lstStyle/>
          <a:p>
            <a:r>
              <a:rPr lang="en-US" sz="2400" dirty="0">
                <a:latin typeface="Times New Roman" panose="02020603050405020304" pitchFamily="18" charset="0"/>
                <a:cs typeface="Times New Roman" panose="02020603050405020304" pitchFamily="18" charset="0"/>
              </a:rPr>
              <a:t>Leverage Blockchain for Transparency &amp; Security</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Ensure secure and immutable transaction records in crowdfunding.</a:t>
            </a:r>
          </a:p>
          <a:p>
            <a:r>
              <a:rPr lang="en-US" sz="2400" dirty="0">
                <a:latin typeface="Times New Roman" panose="02020603050405020304" pitchFamily="18" charset="0"/>
                <a:cs typeface="Times New Roman" panose="02020603050405020304" pitchFamily="18" charset="0"/>
              </a:rPr>
              <a:t>Eliminate Centralized Authority</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Enable decentralized tracking of fund usage and governance decisions.</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Automate secure and efficient fund allocation, reducing risks of fraud.</a:t>
            </a:r>
          </a:p>
          <a:p>
            <a:pPr>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Maintain tamper-proof financial records and improve trust in fund distribution.</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dirty="0">
              <a:latin typeface="Times New Roman" panose="02020603050405020304" pitchFamily="18" charset="0"/>
              <a:cs typeface="Times New Roman" panose="02020603050405020304" pitchFamily="18" charset="0"/>
            </a:endParaRPr>
          </a:p>
        </p:txBody>
      </p:sp>
      <p:sp>
        <p:nvSpPr>
          <p:cNvPr id="4"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v"/>
            </a:pPr>
            <a:r>
              <a:rPr lang="en-IN" sz="3600" b="1" dirty="0">
                <a:solidFill>
                  <a:srgbClr val="002060"/>
                </a:solidFill>
                <a:latin typeface="Times New Roman" panose="02020603050405020304" pitchFamily="18" charset="0"/>
                <a:cs typeface="Times New Roman" panose="02020603050405020304" pitchFamily="18" charset="0"/>
              </a:rPr>
              <a:t>Flowchart:</a:t>
            </a:r>
          </a:p>
        </p:txBody>
      </p:sp>
      <p:sp>
        <p:nvSpPr>
          <p:cNvPr id="3" name="Content Placeholder 2"/>
          <p:cNvSpPr>
            <a:spLocks noGrp="1"/>
          </p:cNvSpPr>
          <p:nvPr>
            <p:ph idx="1"/>
          </p:nvPr>
        </p:nvSpPr>
        <p:spPr>
          <a:xfrm>
            <a:off x="1466193" y="1818768"/>
            <a:ext cx="10515600" cy="4351338"/>
          </a:xfrm>
        </p:spPr>
        <p:txBody>
          <a:bodyPr>
            <a:noAutofit/>
          </a:bodyPr>
          <a:lstStyle/>
          <a:p>
            <a:pPr marL="0" indent="0">
              <a:buNone/>
            </a:pPr>
            <a:endParaRPr lang="en-IN"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p:txBody>
      </p:sp>
      <p:sp>
        <p:nvSpPr>
          <p:cNvPr id="4"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88" name="椭圆"/>
          <p:cNvSpPr/>
          <p:nvPr>
            <p:custDataLst>
              <p:tags r:id="rId1"/>
            </p:custDataLst>
          </p:nvPr>
        </p:nvSpPr>
        <p:spPr>
          <a:xfrm>
            <a:off x="1434148" y="2844483"/>
            <a:ext cx="1107440" cy="1108075"/>
          </a:xfrm>
          <a:prstGeom prst="ellipse">
            <a:avLst/>
          </a:prstGeom>
          <a:noFill/>
          <a:ln w="6350">
            <a:gradFill flip="none" rotWithShape="1">
              <a:gsLst>
                <a:gs pos="0">
                  <a:schemeClr val="accent1"/>
                </a:gs>
                <a:gs pos="88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sp>
        <p:nvSpPr>
          <p:cNvPr id="389" name="椭圆 1"/>
          <p:cNvSpPr/>
          <p:nvPr>
            <p:custDataLst>
              <p:tags r:id="rId2"/>
            </p:custDataLst>
          </p:nvPr>
        </p:nvSpPr>
        <p:spPr>
          <a:xfrm>
            <a:off x="1536383" y="2946718"/>
            <a:ext cx="902335" cy="902970"/>
          </a:xfrm>
          <a:prstGeom prst="ellipse">
            <a:avLst/>
          </a:prstGeom>
          <a:solidFill>
            <a:schemeClr val="accent1"/>
          </a:solidFill>
        </p:spPr>
        <p:txBody>
          <a:bodyPr wrap="none" lIns="0" tIns="0" rIns="0" bIns="0" rtlCol="0" anchor="ctr" anchorCtr="0">
            <a:noAutofit/>
          </a:bodyPr>
          <a:lstStyle/>
          <a:p>
            <a:pPr algn="ctr">
              <a:spcBef>
                <a:spcPct val="0"/>
              </a:spcBef>
              <a:spcAft>
                <a:spcPct val="0"/>
              </a:spcAft>
            </a:pPr>
            <a:r>
              <a:rPr lang="en-US" sz="2400" b="1">
                <a:solidFill>
                  <a:schemeClr val="lt1">
                    <a:lumMod val="100000"/>
                  </a:schemeClr>
                </a:solidFill>
                <a:latin typeface="+mn-lt"/>
                <a:sym typeface="+mn-lt"/>
              </a:rPr>
              <a:t>01</a:t>
            </a:r>
            <a:endParaRPr lang="en-US" sz="2400" b="1">
              <a:solidFill>
                <a:schemeClr val="lt1">
                  <a:lumMod val="100000"/>
                </a:schemeClr>
              </a:solidFill>
              <a:latin typeface="+mn-ea"/>
              <a:sym typeface="+mn-ea"/>
            </a:endParaRPr>
          </a:p>
        </p:txBody>
      </p:sp>
      <p:sp>
        <p:nvSpPr>
          <p:cNvPr id="390" name="弧形 85"/>
          <p:cNvSpPr/>
          <p:nvPr>
            <p:custDataLst>
              <p:tags r:id="rId3"/>
            </p:custDataLst>
          </p:nvPr>
        </p:nvSpPr>
        <p:spPr>
          <a:xfrm rot="16200000">
            <a:off x="1352233" y="2800668"/>
            <a:ext cx="1189355" cy="1189355"/>
          </a:xfrm>
          <a:prstGeom prst="arc">
            <a:avLst>
              <a:gd name="adj1" fmla="val 2657162"/>
              <a:gd name="adj2" fmla="val 8176062"/>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sp>
        <p:nvSpPr>
          <p:cNvPr id="391" name="椭圆"/>
          <p:cNvSpPr/>
          <p:nvPr>
            <p:custDataLst>
              <p:tags r:id="rId4"/>
            </p:custDataLst>
          </p:nvPr>
        </p:nvSpPr>
        <p:spPr>
          <a:xfrm>
            <a:off x="3500438" y="2844483"/>
            <a:ext cx="1107440" cy="1108075"/>
          </a:xfrm>
          <a:prstGeom prst="ellipse">
            <a:avLst/>
          </a:prstGeom>
          <a:noFill/>
          <a:ln w="6350">
            <a:gradFill flip="none" rotWithShape="1">
              <a:gsLst>
                <a:gs pos="0">
                  <a:schemeClr val="accent1"/>
                </a:gs>
                <a:gs pos="88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sp>
        <p:nvSpPr>
          <p:cNvPr id="392" name="椭圆 2"/>
          <p:cNvSpPr/>
          <p:nvPr>
            <p:custDataLst>
              <p:tags r:id="rId5"/>
            </p:custDataLst>
          </p:nvPr>
        </p:nvSpPr>
        <p:spPr>
          <a:xfrm>
            <a:off x="3602673" y="2946718"/>
            <a:ext cx="902335" cy="902970"/>
          </a:xfrm>
          <a:prstGeom prst="ellipse">
            <a:avLst/>
          </a:prstGeom>
          <a:solidFill>
            <a:schemeClr val="accent1"/>
          </a:solidFill>
        </p:spPr>
        <p:txBody>
          <a:bodyPr wrap="none" lIns="0" tIns="0" rIns="0" bIns="0" rtlCol="0" anchor="ctr" anchorCtr="0">
            <a:noAutofit/>
          </a:bodyPr>
          <a:lstStyle/>
          <a:p>
            <a:pPr algn="ctr">
              <a:spcBef>
                <a:spcPct val="0"/>
              </a:spcBef>
              <a:spcAft>
                <a:spcPct val="0"/>
              </a:spcAft>
            </a:pPr>
            <a:r>
              <a:rPr lang="en-US" sz="2400" b="1">
                <a:solidFill>
                  <a:schemeClr val="lt1">
                    <a:lumMod val="100000"/>
                  </a:schemeClr>
                </a:solidFill>
                <a:latin typeface="+mn-lt"/>
                <a:sym typeface="+mn-lt"/>
              </a:rPr>
              <a:t>02</a:t>
            </a:r>
            <a:endParaRPr lang="en-US" sz="2400" b="1">
              <a:solidFill>
                <a:schemeClr val="lt1">
                  <a:lumMod val="100000"/>
                </a:schemeClr>
              </a:solidFill>
              <a:latin typeface="+mn-ea"/>
              <a:sym typeface="+mn-ea"/>
            </a:endParaRPr>
          </a:p>
        </p:txBody>
      </p:sp>
      <p:sp>
        <p:nvSpPr>
          <p:cNvPr id="393" name="弧形 85"/>
          <p:cNvSpPr/>
          <p:nvPr>
            <p:custDataLst>
              <p:tags r:id="rId6"/>
            </p:custDataLst>
          </p:nvPr>
        </p:nvSpPr>
        <p:spPr>
          <a:xfrm rot="16200000">
            <a:off x="3418523" y="2800668"/>
            <a:ext cx="1189355" cy="1189355"/>
          </a:xfrm>
          <a:prstGeom prst="arc">
            <a:avLst>
              <a:gd name="adj1" fmla="val 2657162"/>
              <a:gd name="adj2" fmla="val 8176062"/>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sp>
        <p:nvSpPr>
          <p:cNvPr id="394" name="椭圆"/>
          <p:cNvSpPr/>
          <p:nvPr>
            <p:custDataLst>
              <p:tags r:id="rId7"/>
            </p:custDataLst>
          </p:nvPr>
        </p:nvSpPr>
        <p:spPr>
          <a:xfrm>
            <a:off x="5566728" y="2844483"/>
            <a:ext cx="1107440" cy="1108075"/>
          </a:xfrm>
          <a:prstGeom prst="ellipse">
            <a:avLst/>
          </a:prstGeom>
          <a:noFill/>
          <a:ln w="6350">
            <a:gradFill flip="none" rotWithShape="1">
              <a:gsLst>
                <a:gs pos="0">
                  <a:schemeClr val="accent1"/>
                </a:gs>
                <a:gs pos="88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sp>
        <p:nvSpPr>
          <p:cNvPr id="395" name="椭圆 3"/>
          <p:cNvSpPr/>
          <p:nvPr>
            <p:custDataLst>
              <p:tags r:id="rId8"/>
            </p:custDataLst>
          </p:nvPr>
        </p:nvSpPr>
        <p:spPr>
          <a:xfrm>
            <a:off x="5668963" y="2946718"/>
            <a:ext cx="902335" cy="902970"/>
          </a:xfrm>
          <a:prstGeom prst="ellipse">
            <a:avLst/>
          </a:prstGeom>
          <a:solidFill>
            <a:schemeClr val="accent1"/>
          </a:solidFill>
        </p:spPr>
        <p:txBody>
          <a:bodyPr wrap="none" lIns="0" tIns="0" rIns="0" bIns="0" rtlCol="0" anchor="ctr" anchorCtr="0">
            <a:noAutofit/>
          </a:bodyPr>
          <a:lstStyle/>
          <a:p>
            <a:pPr algn="ctr">
              <a:spcBef>
                <a:spcPct val="0"/>
              </a:spcBef>
              <a:spcAft>
                <a:spcPct val="0"/>
              </a:spcAft>
            </a:pPr>
            <a:r>
              <a:rPr lang="en-US" sz="2400" b="1">
                <a:solidFill>
                  <a:schemeClr val="lt1">
                    <a:lumMod val="100000"/>
                  </a:schemeClr>
                </a:solidFill>
                <a:latin typeface="+mn-lt"/>
                <a:sym typeface="+mn-lt"/>
              </a:rPr>
              <a:t>03</a:t>
            </a:r>
            <a:endParaRPr lang="en-US" sz="2400" b="1">
              <a:solidFill>
                <a:schemeClr val="lt1">
                  <a:lumMod val="100000"/>
                </a:schemeClr>
              </a:solidFill>
              <a:latin typeface="+mn-ea"/>
              <a:sym typeface="+mn-ea"/>
            </a:endParaRPr>
          </a:p>
        </p:txBody>
      </p:sp>
      <p:sp>
        <p:nvSpPr>
          <p:cNvPr id="396" name="弧形 85"/>
          <p:cNvSpPr/>
          <p:nvPr>
            <p:custDataLst>
              <p:tags r:id="rId9"/>
            </p:custDataLst>
          </p:nvPr>
        </p:nvSpPr>
        <p:spPr>
          <a:xfrm rot="16200000">
            <a:off x="5484813" y="2800668"/>
            <a:ext cx="1189355" cy="1189355"/>
          </a:xfrm>
          <a:prstGeom prst="arc">
            <a:avLst>
              <a:gd name="adj1" fmla="val 2657162"/>
              <a:gd name="adj2" fmla="val 8176062"/>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sp>
        <p:nvSpPr>
          <p:cNvPr id="397" name="椭圆"/>
          <p:cNvSpPr/>
          <p:nvPr>
            <p:custDataLst>
              <p:tags r:id="rId10"/>
            </p:custDataLst>
          </p:nvPr>
        </p:nvSpPr>
        <p:spPr>
          <a:xfrm>
            <a:off x="7633018" y="2844483"/>
            <a:ext cx="1107440" cy="1108075"/>
          </a:xfrm>
          <a:prstGeom prst="ellipse">
            <a:avLst/>
          </a:prstGeom>
          <a:noFill/>
          <a:ln w="6350">
            <a:gradFill flip="none" rotWithShape="1">
              <a:gsLst>
                <a:gs pos="0">
                  <a:schemeClr val="accent1"/>
                </a:gs>
                <a:gs pos="88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sp>
        <p:nvSpPr>
          <p:cNvPr id="398" name="椭圆 4"/>
          <p:cNvSpPr/>
          <p:nvPr>
            <p:custDataLst>
              <p:tags r:id="rId11"/>
            </p:custDataLst>
          </p:nvPr>
        </p:nvSpPr>
        <p:spPr>
          <a:xfrm>
            <a:off x="7735888" y="2946718"/>
            <a:ext cx="902335" cy="902970"/>
          </a:xfrm>
          <a:prstGeom prst="ellipse">
            <a:avLst/>
          </a:prstGeom>
          <a:solidFill>
            <a:schemeClr val="accent1"/>
          </a:solidFill>
        </p:spPr>
        <p:txBody>
          <a:bodyPr wrap="none" lIns="0" tIns="0" rIns="0" bIns="0" rtlCol="0" anchor="ctr" anchorCtr="0">
            <a:noAutofit/>
          </a:bodyPr>
          <a:lstStyle/>
          <a:p>
            <a:pPr algn="ctr">
              <a:spcBef>
                <a:spcPct val="0"/>
              </a:spcBef>
              <a:spcAft>
                <a:spcPct val="0"/>
              </a:spcAft>
            </a:pPr>
            <a:r>
              <a:rPr lang="en-US" sz="2400" b="1">
                <a:solidFill>
                  <a:schemeClr val="lt1">
                    <a:lumMod val="100000"/>
                  </a:schemeClr>
                </a:solidFill>
                <a:latin typeface="+mn-lt"/>
                <a:sym typeface="+mn-lt"/>
              </a:rPr>
              <a:t>04</a:t>
            </a:r>
            <a:endParaRPr lang="en-US" sz="2400" b="1">
              <a:solidFill>
                <a:schemeClr val="lt1">
                  <a:lumMod val="100000"/>
                </a:schemeClr>
              </a:solidFill>
              <a:latin typeface="+mn-ea"/>
              <a:sym typeface="+mn-ea"/>
            </a:endParaRPr>
          </a:p>
        </p:txBody>
      </p:sp>
      <p:sp>
        <p:nvSpPr>
          <p:cNvPr id="399" name="弧形 85"/>
          <p:cNvSpPr/>
          <p:nvPr>
            <p:custDataLst>
              <p:tags r:id="rId12"/>
            </p:custDataLst>
          </p:nvPr>
        </p:nvSpPr>
        <p:spPr>
          <a:xfrm rot="16200000">
            <a:off x="7551738" y="2800668"/>
            <a:ext cx="1189355" cy="1189355"/>
          </a:xfrm>
          <a:prstGeom prst="arc">
            <a:avLst>
              <a:gd name="adj1" fmla="val 2657162"/>
              <a:gd name="adj2" fmla="val 8176062"/>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sp>
        <p:nvSpPr>
          <p:cNvPr id="400" name="椭圆"/>
          <p:cNvSpPr/>
          <p:nvPr>
            <p:custDataLst>
              <p:tags r:id="rId13"/>
            </p:custDataLst>
          </p:nvPr>
        </p:nvSpPr>
        <p:spPr>
          <a:xfrm>
            <a:off x="9699943" y="2844483"/>
            <a:ext cx="1107440" cy="1108075"/>
          </a:xfrm>
          <a:prstGeom prst="ellipse">
            <a:avLst/>
          </a:prstGeom>
          <a:noFill/>
          <a:ln w="6350">
            <a:gradFill flip="none" rotWithShape="1">
              <a:gsLst>
                <a:gs pos="0">
                  <a:schemeClr val="accent1"/>
                </a:gs>
                <a:gs pos="88000">
                  <a:schemeClr val="accent1">
                    <a:alpha val="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sp>
        <p:nvSpPr>
          <p:cNvPr id="401" name="椭圆 5"/>
          <p:cNvSpPr/>
          <p:nvPr>
            <p:custDataLst>
              <p:tags r:id="rId14"/>
            </p:custDataLst>
          </p:nvPr>
        </p:nvSpPr>
        <p:spPr>
          <a:xfrm>
            <a:off x="9802178" y="2946718"/>
            <a:ext cx="902335" cy="902970"/>
          </a:xfrm>
          <a:prstGeom prst="ellipse">
            <a:avLst/>
          </a:prstGeom>
          <a:solidFill>
            <a:schemeClr val="accent1"/>
          </a:solidFill>
        </p:spPr>
        <p:txBody>
          <a:bodyPr wrap="none" lIns="0" tIns="0" rIns="0" bIns="0" rtlCol="0" anchor="ctr" anchorCtr="0">
            <a:noAutofit/>
          </a:bodyPr>
          <a:lstStyle/>
          <a:p>
            <a:pPr algn="ctr">
              <a:spcBef>
                <a:spcPct val="0"/>
              </a:spcBef>
              <a:spcAft>
                <a:spcPct val="0"/>
              </a:spcAft>
            </a:pPr>
            <a:r>
              <a:rPr lang="en-US" sz="2400" b="1">
                <a:solidFill>
                  <a:schemeClr val="lt1">
                    <a:lumMod val="100000"/>
                  </a:schemeClr>
                </a:solidFill>
                <a:latin typeface="+mn-lt"/>
                <a:sym typeface="+mn-lt"/>
              </a:rPr>
              <a:t>05</a:t>
            </a:r>
            <a:endParaRPr lang="en-US" sz="2400" b="1">
              <a:solidFill>
                <a:schemeClr val="lt1">
                  <a:lumMod val="100000"/>
                </a:schemeClr>
              </a:solidFill>
              <a:latin typeface="+mn-ea"/>
              <a:sym typeface="+mn-ea"/>
            </a:endParaRPr>
          </a:p>
        </p:txBody>
      </p:sp>
      <p:sp>
        <p:nvSpPr>
          <p:cNvPr id="402" name="弧形 85"/>
          <p:cNvSpPr/>
          <p:nvPr>
            <p:custDataLst>
              <p:tags r:id="rId15"/>
            </p:custDataLst>
          </p:nvPr>
        </p:nvSpPr>
        <p:spPr>
          <a:xfrm rot="16200000">
            <a:off x="9618028" y="2800668"/>
            <a:ext cx="1189355" cy="1189355"/>
          </a:xfrm>
          <a:prstGeom prst="arc">
            <a:avLst>
              <a:gd name="adj1" fmla="val 2657162"/>
              <a:gd name="adj2" fmla="val 8176062"/>
            </a:avLst>
          </a:prstGeom>
          <a:noFill/>
          <a:ln w="381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2400" b="0" i="0" baseline="0" noProof="0" dirty="0">
              <a:ln>
                <a:noFill/>
              </a:ln>
              <a:solidFill>
                <a:prstClr val="white"/>
              </a:solidFill>
              <a:effectLst/>
              <a:uLnTx/>
              <a:uFillTx/>
              <a:latin typeface="+mn-lt"/>
              <a:sym typeface="Arial" panose="020B0604020202020204" pitchFamily="34" charset="0"/>
            </a:endParaRPr>
          </a:p>
        </p:txBody>
      </p:sp>
      <p:cxnSp>
        <p:nvCxnSpPr>
          <p:cNvPr id="403" name="直接连接符 65"/>
          <p:cNvCxnSpPr/>
          <p:nvPr>
            <p:custDataLst>
              <p:tags r:id="rId16"/>
            </p:custDataLst>
          </p:nvPr>
        </p:nvCxnSpPr>
        <p:spPr>
          <a:xfrm>
            <a:off x="2565083" y="3396298"/>
            <a:ext cx="935355" cy="2540"/>
          </a:xfrm>
          <a:prstGeom prst="line">
            <a:avLst/>
          </a:prstGeom>
          <a:ln w="158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04" name="直接连接符 72"/>
          <p:cNvCxnSpPr/>
          <p:nvPr>
            <p:custDataLst>
              <p:tags r:id="rId17"/>
            </p:custDataLst>
          </p:nvPr>
        </p:nvCxnSpPr>
        <p:spPr>
          <a:xfrm>
            <a:off x="4631373" y="3395663"/>
            <a:ext cx="935355" cy="2540"/>
          </a:xfrm>
          <a:prstGeom prst="line">
            <a:avLst/>
          </a:prstGeom>
          <a:ln w="15875">
            <a:tailEnd type="oval"/>
          </a:ln>
        </p:spPr>
        <p:style>
          <a:lnRef idx="1">
            <a:schemeClr val="accent1"/>
          </a:lnRef>
          <a:fillRef idx="0">
            <a:schemeClr val="accent1"/>
          </a:fillRef>
          <a:effectRef idx="0">
            <a:schemeClr val="accent1"/>
          </a:effectRef>
          <a:fontRef idx="minor">
            <a:schemeClr val="tx1"/>
          </a:fontRef>
        </p:style>
      </p:cxnSp>
      <p:cxnSp>
        <p:nvCxnSpPr>
          <p:cNvPr id="405" name="直接连接符 73"/>
          <p:cNvCxnSpPr/>
          <p:nvPr>
            <p:custDataLst>
              <p:tags r:id="rId18"/>
            </p:custDataLst>
          </p:nvPr>
        </p:nvCxnSpPr>
        <p:spPr>
          <a:xfrm>
            <a:off x="6697663" y="3395663"/>
            <a:ext cx="935355" cy="2540"/>
          </a:xfrm>
          <a:prstGeom prst="line">
            <a:avLst/>
          </a:prstGeom>
          <a:ln w="15875">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06" name="直接连接符 74"/>
          <p:cNvCxnSpPr/>
          <p:nvPr>
            <p:custDataLst>
              <p:tags r:id="rId19"/>
            </p:custDataLst>
          </p:nvPr>
        </p:nvCxnSpPr>
        <p:spPr>
          <a:xfrm>
            <a:off x="8763953" y="3395663"/>
            <a:ext cx="935355" cy="2540"/>
          </a:xfrm>
          <a:prstGeom prst="line">
            <a:avLst/>
          </a:prstGeom>
          <a:ln w="15875">
            <a:tailEnd type="oval"/>
          </a:ln>
        </p:spPr>
        <p:style>
          <a:lnRef idx="1">
            <a:schemeClr val="accent1"/>
          </a:lnRef>
          <a:fillRef idx="0">
            <a:schemeClr val="accent1"/>
          </a:fillRef>
          <a:effectRef idx="0">
            <a:schemeClr val="accent1"/>
          </a:effectRef>
          <a:fontRef idx="minor">
            <a:schemeClr val="tx1"/>
          </a:fontRef>
        </p:style>
      </p:cxnSp>
      <p:sp>
        <p:nvSpPr>
          <p:cNvPr id="408" name="矩形 7"/>
          <p:cNvSpPr/>
          <p:nvPr>
            <p:custDataLst>
              <p:tags r:id="rId20"/>
            </p:custDataLst>
          </p:nvPr>
        </p:nvSpPr>
        <p:spPr>
          <a:xfrm>
            <a:off x="704533" y="2109153"/>
            <a:ext cx="2552400" cy="451485"/>
          </a:xfrm>
          <a:prstGeom prst="rect">
            <a:avLst/>
          </a:prstGeom>
          <a:noFill/>
          <a:extLst>
            <a:ext uri="{909E8E84-426E-40DD-AFC4-6F175D3DCCD1}">
              <a14:hiddenFill xmlns:a14="http://schemas.microsoft.com/office/drawing/2010/main">
                <a:solidFill>
                  <a:schemeClr val="accent1"/>
                </a:solidFill>
              </a14:hiddenFill>
            </a:ext>
          </a:extLst>
        </p:spPr>
        <p:txBody>
          <a:bodyPr wrap="square" lIns="0" tIns="0" rIns="0" bIns="0" rtlCol="0" anchor="t" anchorCtr="0"/>
          <a:lstStyle/>
          <a:p>
            <a:pPr algn="ctr">
              <a:spcBef>
                <a:spcPct val="0"/>
              </a:spcBef>
              <a:spcAft>
                <a:spcPct val="0"/>
              </a:spcAft>
            </a:pPr>
            <a:r>
              <a:rPr lang="en-US" sz="2000" dirty="0">
                <a:latin typeface="Times New Roman" panose="02020603050405020304" pitchFamily="18" charset="0"/>
                <a:cs typeface="Times New Roman" panose="02020603050405020304" pitchFamily="18" charset="0"/>
                <a:sym typeface="+mn-ea"/>
              </a:rPr>
              <a:t>User Registration &amp; Authentication:</a:t>
            </a:r>
            <a:endParaRPr lang="en-US" sz="2000" b="1" dirty="0">
              <a:solidFill>
                <a:schemeClr val="accent1"/>
              </a:solidFill>
              <a:latin typeface="Times New Roman" panose="02020603050405020304" pitchFamily="18" charset="0"/>
              <a:cs typeface="Times New Roman" panose="02020603050405020304" pitchFamily="18" charset="0"/>
              <a:sym typeface="+mn-ea"/>
            </a:endParaRPr>
          </a:p>
        </p:txBody>
      </p:sp>
      <p:sp>
        <p:nvSpPr>
          <p:cNvPr id="410" name="矩形 9"/>
          <p:cNvSpPr/>
          <p:nvPr>
            <p:custDataLst>
              <p:tags r:id="rId21"/>
            </p:custDataLst>
          </p:nvPr>
        </p:nvSpPr>
        <p:spPr>
          <a:xfrm>
            <a:off x="4820920" y="1969135"/>
            <a:ext cx="2552700" cy="837565"/>
          </a:xfrm>
          <a:prstGeom prst="rect">
            <a:avLst/>
          </a:prstGeom>
          <a:noFill/>
          <a:extLst>
            <a:ext uri="{909E8E84-426E-40DD-AFC4-6F175D3DCCD1}">
              <a14:hiddenFill xmlns:a14="http://schemas.microsoft.com/office/drawing/2010/main">
                <a:solidFill>
                  <a:schemeClr val="accent1"/>
                </a:solidFill>
              </a14:hiddenFill>
            </a:ext>
          </a:extLst>
        </p:spPr>
        <p:txBody>
          <a:bodyPr wrap="square" lIns="0" tIns="0" rIns="0" bIns="0" rtlCol="0" anchor="t" anchorCtr="0"/>
          <a:lstStyle/>
          <a:p>
            <a:pPr algn="ctr">
              <a:spcBef>
                <a:spcPct val="0"/>
              </a:spcBef>
              <a:spcAft>
                <a:spcPct val="0"/>
              </a:spcAft>
            </a:pPr>
            <a:r>
              <a:rPr lang="en-IN" sz="2000" dirty="0">
                <a:latin typeface="Times New Roman" panose="02020603050405020304" pitchFamily="18" charset="0"/>
                <a:cs typeface="Times New Roman" panose="02020603050405020304" pitchFamily="18" charset="0"/>
                <a:sym typeface="+mn-ea"/>
              </a:rPr>
              <a:t> </a:t>
            </a:r>
            <a:r>
              <a:rPr lang="en-US" sz="2000" dirty="0">
                <a:latin typeface="Times New Roman" panose="02020603050405020304" pitchFamily="18" charset="0"/>
                <a:cs typeface="Times New Roman" panose="02020603050405020304" pitchFamily="18" charset="0"/>
                <a:sym typeface="+mn-ea"/>
              </a:rPr>
              <a:t>Fundraising &amp; Donor Contributions</a:t>
            </a:r>
            <a:endParaRPr lang="en-US" sz="2000" b="1" dirty="0">
              <a:solidFill>
                <a:schemeClr val="accent1"/>
              </a:solidFill>
              <a:latin typeface="Times New Roman" panose="02020603050405020304" pitchFamily="18" charset="0"/>
              <a:cs typeface="Times New Roman" panose="02020603050405020304" pitchFamily="18" charset="0"/>
              <a:sym typeface="+mn-ea"/>
            </a:endParaRPr>
          </a:p>
        </p:txBody>
      </p:sp>
      <p:sp>
        <p:nvSpPr>
          <p:cNvPr id="412" name="矩形 11"/>
          <p:cNvSpPr/>
          <p:nvPr>
            <p:custDataLst>
              <p:tags r:id="rId22"/>
            </p:custDataLst>
          </p:nvPr>
        </p:nvSpPr>
        <p:spPr>
          <a:xfrm>
            <a:off x="8937308" y="2161858"/>
            <a:ext cx="2552400" cy="451485"/>
          </a:xfrm>
          <a:prstGeom prst="rect">
            <a:avLst/>
          </a:prstGeom>
          <a:noFill/>
          <a:extLst>
            <a:ext uri="{909E8E84-426E-40DD-AFC4-6F175D3DCCD1}">
              <a14:hiddenFill xmlns:a14="http://schemas.microsoft.com/office/drawing/2010/main">
                <a:solidFill>
                  <a:schemeClr val="accent1"/>
                </a:solidFill>
              </a14:hiddenFill>
            </a:ext>
          </a:extLst>
        </p:spPr>
        <p:txBody>
          <a:bodyPr wrap="square" lIns="0" tIns="0" rIns="0" bIns="0" rtlCol="0" anchor="t" anchorCtr="0"/>
          <a:lstStyle/>
          <a:p>
            <a:pPr algn="ctr">
              <a:spcBef>
                <a:spcPct val="0"/>
              </a:spcBef>
              <a:spcAft>
                <a:spcPct val="0"/>
              </a:spcAft>
            </a:pPr>
            <a:r>
              <a:rPr lang="en-US" sz="2000" dirty="0">
                <a:latin typeface="Times New Roman" panose="02020603050405020304" pitchFamily="18" charset="0"/>
                <a:cs typeface="Times New Roman" panose="02020603050405020304" pitchFamily="18" charset="0"/>
                <a:sym typeface="+mn-ea"/>
              </a:rPr>
              <a:t>Transparency &amp; Project Updates</a:t>
            </a:r>
            <a:endParaRPr lang="en-US" sz="2000" b="1" dirty="0">
              <a:solidFill>
                <a:schemeClr val="accent1"/>
              </a:solidFill>
              <a:latin typeface="Times New Roman" panose="02020603050405020304" pitchFamily="18" charset="0"/>
              <a:cs typeface="Times New Roman" panose="02020603050405020304" pitchFamily="18" charset="0"/>
              <a:sym typeface="+mn-ea"/>
            </a:endParaRPr>
          </a:p>
        </p:txBody>
      </p:sp>
      <p:sp>
        <p:nvSpPr>
          <p:cNvPr id="414" name="矩形 13"/>
          <p:cNvSpPr/>
          <p:nvPr>
            <p:custDataLst>
              <p:tags r:id="rId23"/>
            </p:custDataLst>
          </p:nvPr>
        </p:nvSpPr>
        <p:spPr>
          <a:xfrm>
            <a:off x="2179320" y="3952875"/>
            <a:ext cx="4211955" cy="1692910"/>
          </a:xfrm>
          <a:prstGeom prst="rect">
            <a:avLst/>
          </a:prstGeom>
          <a:noFill/>
          <a:extLst>
            <a:ext uri="{909E8E84-426E-40DD-AFC4-6F175D3DCCD1}">
              <a14:hiddenFill xmlns:a14="http://schemas.microsoft.com/office/drawing/2010/main">
                <a:solidFill>
                  <a:schemeClr val="accent1"/>
                </a:solidFill>
              </a14:hiddenFill>
            </a:ext>
          </a:extLst>
        </p:spPr>
        <p:txBody>
          <a:bodyPr wrap="square" lIns="0" tIns="0" rIns="0" bIns="0" rtlCol="0" anchor="b" anchorCtr="0"/>
          <a:lstStyle/>
          <a:p>
            <a:pPr marL="0" indent="0" algn="l">
              <a:buNone/>
            </a:pPr>
            <a:r>
              <a:rPr lang="en-US" sz="2000" dirty="0">
                <a:latin typeface="Times New Roman" panose="02020603050405020304" pitchFamily="18" charset="0"/>
                <a:cs typeface="Times New Roman" panose="02020603050405020304" pitchFamily="18" charset="0"/>
                <a:sym typeface="+mn-ea"/>
              </a:rPr>
              <a:t>Campaign Creation &amp; Smart Contract Deployment:</a:t>
            </a:r>
            <a:endParaRPr lang="en-US" sz="2000" dirty="0">
              <a:latin typeface="Times New Roman" panose="02020603050405020304" pitchFamily="18" charset="0"/>
              <a:cs typeface="Times New Roman" panose="02020603050405020304" pitchFamily="18" charset="0"/>
            </a:endParaRPr>
          </a:p>
          <a:p>
            <a:pPr marL="0" indent="0" algn="l">
              <a:buNone/>
            </a:pPr>
            <a:r>
              <a:rPr lang="en-US" sz="2000" dirty="0">
                <a:latin typeface="Times New Roman" panose="02020603050405020304" pitchFamily="18" charset="0"/>
                <a:cs typeface="Times New Roman" panose="02020603050405020304" pitchFamily="18" charset="0"/>
                <a:sym typeface="+mn-ea"/>
              </a:rPr>
              <a:t> Fundraiser submits campaign details (project name,goal amount,   deadline).</a:t>
            </a:r>
            <a:endParaRPr lang="en-US" sz="2000" b="1" dirty="0">
              <a:solidFill>
                <a:schemeClr val="accent1"/>
              </a:solidFill>
              <a:latin typeface="Times New Roman" panose="02020603050405020304" pitchFamily="18" charset="0"/>
              <a:cs typeface="Times New Roman" panose="02020603050405020304" pitchFamily="18" charset="0"/>
              <a:sym typeface="+mn-ea"/>
            </a:endParaRPr>
          </a:p>
        </p:txBody>
      </p:sp>
      <p:sp>
        <p:nvSpPr>
          <p:cNvPr id="415" name="矩形 14"/>
          <p:cNvSpPr/>
          <p:nvPr>
            <p:custDataLst>
              <p:tags r:id="rId24"/>
            </p:custDataLst>
          </p:nvPr>
        </p:nvSpPr>
        <p:spPr>
          <a:xfrm>
            <a:off x="7065328" y="4234498"/>
            <a:ext cx="2552400" cy="1134647"/>
          </a:xfrm>
          <a:prstGeom prst="rect">
            <a:avLst/>
          </a:prstGeom>
          <a:noFill/>
          <a:extLst>
            <a:ext uri="{909E8E84-426E-40DD-AFC4-6F175D3DCCD1}">
              <a14:hiddenFill xmlns:a14="http://schemas.microsoft.com/office/drawing/2010/main">
                <a:solidFill>
                  <a:schemeClr val="accent1"/>
                </a:solidFill>
              </a14:hiddenFill>
            </a:ext>
          </a:extLst>
        </p:spPr>
        <p:txBody>
          <a:bodyPr wrap="square" lIns="0" tIns="0" rIns="0" bIns="0" rtlCol="0" anchor="t" anchorCtr="0">
            <a:normAutofit/>
          </a:bodyPr>
          <a:lstStyle/>
          <a:p>
            <a:pPr algn="ctr">
              <a:lnSpc>
                <a:spcPct val="150000"/>
              </a:lnSpc>
              <a:spcBef>
                <a:spcPct val="0"/>
              </a:spcBef>
              <a:spcAft>
                <a:spcPct val="0"/>
              </a:spcAft>
            </a:pPr>
            <a:r>
              <a:rPr lang="en-IN" altLang="en-US" sz="2000">
                <a:solidFill>
                  <a:schemeClr val="tx1">
                    <a:lumMod val="85000"/>
                    <a:lumOff val="15000"/>
                  </a:schemeClr>
                </a:solidFill>
                <a:latin typeface="Times New Roman" panose="02020603050405020304" pitchFamily="18" charset="0"/>
                <a:cs typeface="Times New Roman" panose="02020603050405020304" pitchFamily="18" charset="0"/>
                <a:sym typeface="+mn-ea"/>
              </a:rPr>
              <a:t>Fund Distribution and Verification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8830"/>
            <a:ext cx="10515600" cy="1325563"/>
          </a:xfrm>
        </p:spPr>
        <p:txBody>
          <a:bodyPr/>
          <a:lstStyle/>
          <a:p>
            <a:pPr marL="571500" indent="-571500">
              <a:buFont typeface="Wingdings" panose="05000000000000000000" pitchFamily="2" charset="2"/>
              <a:buChar char="v"/>
            </a:pPr>
            <a:r>
              <a:rPr lang="en-US" sz="3600" b="1" dirty="0">
                <a:solidFill>
                  <a:srgbClr val="002060"/>
                </a:solidFill>
                <a:latin typeface="Times New Roman" panose="02020603050405020304" pitchFamily="18" charset="0"/>
                <a:cs typeface="Times New Roman" panose="02020603050405020304" pitchFamily="18" charset="0"/>
              </a:rPr>
              <a:t>Technology Stack</a:t>
            </a:r>
            <a:r>
              <a:rPr lang="en-US" b="1" dirty="0">
                <a:solidFill>
                  <a:srgbClr val="002060"/>
                </a:solidFill>
              </a:rPr>
              <a:t/>
            </a:r>
            <a:br>
              <a:rPr lang="en-US" b="1" dirty="0">
                <a:solidFill>
                  <a:srgbClr val="002060"/>
                </a:solidFill>
              </a:rPr>
            </a:br>
            <a:endParaRPr lang="en-US" b="1" dirty="0">
              <a:solidFill>
                <a:srgbClr val="002060"/>
              </a:solidFill>
            </a:endParaRPr>
          </a:p>
        </p:txBody>
      </p:sp>
      <p:sp>
        <p:nvSpPr>
          <p:cNvPr id="3" name="Content Placeholder 2"/>
          <p:cNvSpPr>
            <a:spLocks noGrp="1"/>
          </p:cNvSpPr>
          <p:nvPr>
            <p:ph idx="1"/>
          </p:nvPr>
        </p:nvSpPr>
        <p:spPr/>
        <p:txBody>
          <a:bodyPr>
            <a:normAutofit/>
          </a:bodyPr>
          <a:lstStyle/>
          <a:p>
            <a:r>
              <a:rPr lang="en-US" sz="2400" b="1" dirty="0">
                <a:latin typeface="Times New Roman" panose="02020603050405020304" pitchFamily="18" charset="0"/>
                <a:cs typeface="Times New Roman" panose="02020603050405020304" pitchFamily="18" charset="0"/>
              </a:rPr>
              <a:t>Blockchain Infrastructure</a:t>
            </a:r>
          </a:p>
          <a:p>
            <a:r>
              <a:rPr lang="en-US" sz="2400" dirty="0" err="1">
                <a:latin typeface="Times New Roman" panose="02020603050405020304" pitchFamily="18" charset="0"/>
                <a:cs typeface="Times New Roman" panose="02020603050405020304" pitchFamily="18" charset="0"/>
              </a:rPr>
              <a:t>Blockchain</a:t>
            </a:r>
            <a:r>
              <a:rPr lang="en-US" sz="2400" dirty="0">
                <a:latin typeface="Times New Roman" panose="02020603050405020304" pitchFamily="18" charset="0"/>
                <a:cs typeface="Times New Roman" panose="02020603050405020304" pitchFamily="18" charset="0"/>
              </a:rPr>
              <a:t> Network: </a:t>
            </a:r>
            <a:r>
              <a:rPr lang="en-US" sz="2400" dirty="0" err="1" smtClean="0">
                <a:latin typeface="Times New Roman" panose="02020603050405020304" pitchFamily="18" charset="0"/>
                <a:cs typeface="Times New Roman" panose="02020603050405020304" pitchFamily="18" charset="0"/>
              </a:rPr>
              <a:t>Ethereum</a:t>
            </a:r>
            <a:endParaRPr lang="en-US" sz="2400" dirty="0">
              <a:latin typeface="Times New Roman" panose="02020603050405020304" pitchFamily="18" charset="0"/>
              <a:cs typeface="Times New Roman" panose="02020603050405020304" pitchFamily="18" charset="0"/>
            </a:endParaRPr>
          </a:p>
          <a:p>
            <a:r>
              <a:rPr lang="en-US" sz="2400" dirty="0" err="1">
                <a:latin typeface="Times New Roman" panose="02020603050405020304" pitchFamily="18" charset="0"/>
                <a:cs typeface="Times New Roman" panose="02020603050405020304" pitchFamily="18" charset="0"/>
              </a:rPr>
              <a:t>Blockchain</a:t>
            </a:r>
            <a:r>
              <a:rPr lang="en-US" sz="2400" dirty="0">
                <a:latin typeface="Times New Roman" panose="02020603050405020304" pitchFamily="18" charset="0"/>
                <a:cs typeface="Times New Roman" panose="02020603050405020304" pitchFamily="18" charset="0"/>
              </a:rPr>
              <a:t> Interaction:</a:t>
            </a:r>
          </a:p>
          <a:p>
            <a:pPr lvl="1"/>
            <a:r>
              <a:rPr lang="en-US" dirty="0">
                <a:latin typeface="Times New Roman" panose="02020603050405020304" pitchFamily="18" charset="0"/>
                <a:cs typeface="Times New Roman" panose="02020603050405020304" pitchFamily="18" charset="0"/>
              </a:rPr>
              <a:t>Web3.js / Ethers.js (Frontend)</a:t>
            </a:r>
          </a:p>
          <a:p>
            <a:pPr lvl="1"/>
            <a:r>
              <a:rPr lang="en-US" dirty="0">
                <a:latin typeface="Times New Roman" panose="02020603050405020304" pitchFamily="18" charset="0"/>
                <a:cs typeface="Times New Roman" panose="02020603050405020304" pitchFamily="18" charset="0"/>
              </a:rPr>
              <a:t>Web3.py (Backend)</a:t>
            </a:r>
          </a:p>
          <a:p>
            <a:pPr marL="0" indent="0">
              <a:buNone/>
            </a:pPr>
            <a:endParaRPr lang="en-US" dirty="0"/>
          </a:p>
        </p:txBody>
      </p:sp>
      <p:sp>
        <p:nvSpPr>
          <p:cNvPr id="4"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457200" indent="-457200">
              <a:buFont typeface="Wingdings" panose="05000000000000000000" pitchFamily="2" charset="2"/>
              <a:buChar char="v"/>
            </a:pPr>
            <a:r>
              <a:rPr lang="en-US" sz="4000" b="1" dirty="0" err="1">
                <a:solidFill>
                  <a:srgbClr val="002060"/>
                </a:solidFill>
                <a:latin typeface="Times New Roman" panose="02020603050405020304" pitchFamily="18" charset="0"/>
                <a:cs typeface="Times New Roman" panose="02020603050405020304" pitchFamily="18" charset="0"/>
              </a:rPr>
              <a:t>Ba</a:t>
            </a:r>
            <a:r>
              <a:rPr lang="en-IN" altLang="en-US" sz="4000" b="1" dirty="0" err="1">
                <a:solidFill>
                  <a:srgbClr val="002060"/>
                </a:solidFill>
                <a:latin typeface="Times New Roman" panose="02020603050405020304" pitchFamily="18" charset="0"/>
                <a:cs typeface="Times New Roman" panose="02020603050405020304" pitchFamily="18" charset="0"/>
              </a:rPr>
              <a:t>c</a:t>
            </a:r>
            <a:r>
              <a:rPr lang="en-US" sz="4000" b="1" dirty="0" err="1">
                <a:solidFill>
                  <a:srgbClr val="002060"/>
                </a:solidFill>
                <a:latin typeface="Times New Roman" panose="02020603050405020304" pitchFamily="18" charset="0"/>
                <a:cs typeface="Times New Roman" panose="02020603050405020304" pitchFamily="18" charset="0"/>
              </a:rPr>
              <a:t>kend</a:t>
            </a:r>
            <a:r>
              <a:rPr lang="en-US" sz="4000" b="1" dirty="0">
                <a:solidFill>
                  <a:srgbClr val="002060"/>
                </a:solidFill>
                <a:latin typeface="Times New Roman" panose="02020603050405020304" pitchFamily="18" charset="0"/>
                <a:cs typeface="Times New Roman" panose="02020603050405020304" pitchFamily="18" charset="0"/>
              </a:rPr>
              <a:t> :</a:t>
            </a:r>
          </a:p>
        </p:txBody>
      </p:sp>
      <p:sp>
        <p:nvSpPr>
          <p:cNvPr id="3" name="Content Placeholder 2"/>
          <p:cNvSpPr>
            <a:spLocks noGrp="1"/>
          </p:cNvSpPr>
          <p:nvPr>
            <p:ph idx="1"/>
          </p:nvPr>
        </p:nvSpPr>
        <p:spPr/>
        <p:txBody>
          <a:bodyPr>
            <a:normAutofit/>
          </a:bodyPr>
          <a:lstStyle/>
          <a:p>
            <a:r>
              <a:rPr lang="en-US" b="1" dirty="0">
                <a:latin typeface="Times New Roman" panose="02020603050405020304" pitchFamily="18" charset="0"/>
                <a:cs typeface="Times New Roman" panose="02020603050405020304" pitchFamily="18" charset="0"/>
              </a:rPr>
              <a:t>Backend &amp; API Development</a:t>
            </a:r>
          </a:p>
          <a:p>
            <a:r>
              <a:rPr lang="en-US" sz="2400" b="1" dirty="0">
                <a:latin typeface="Times New Roman" panose="02020603050405020304" pitchFamily="18" charset="0"/>
                <a:cs typeface="Times New Roman" panose="02020603050405020304" pitchFamily="18" charset="0"/>
              </a:rPr>
              <a:t>Framework:</a:t>
            </a:r>
            <a:r>
              <a:rPr lang="en-US" sz="2400" dirty="0">
                <a:latin typeface="Times New Roman" panose="02020603050405020304" pitchFamily="18" charset="0"/>
                <a:cs typeface="Times New Roman" panose="02020603050405020304" pitchFamily="18" charset="0"/>
              </a:rPr>
              <a:t> Flask / </a:t>
            </a:r>
            <a:r>
              <a:rPr lang="en-US" sz="2400" dirty="0" err="1">
                <a:latin typeface="Times New Roman" panose="02020603050405020304" pitchFamily="18" charset="0"/>
                <a:cs typeface="Times New Roman" panose="02020603050405020304" pitchFamily="18" charset="0"/>
              </a:rPr>
              <a:t>FastAPI</a:t>
            </a:r>
            <a:r>
              <a:rPr lang="en-US" sz="2400" dirty="0">
                <a:latin typeface="Times New Roman" panose="02020603050405020304" pitchFamily="18" charset="0"/>
                <a:cs typeface="Times New Roman" panose="02020603050405020304" pitchFamily="18" charset="0"/>
              </a:rPr>
              <a:t> (Python) for API development.</a:t>
            </a:r>
          </a:p>
          <a:p>
            <a:r>
              <a:rPr lang="en-US" sz="2400" b="1" dirty="0">
                <a:latin typeface="Times New Roman" panose="02020603050405020304" pitchFamily="18" charset="0"/>
                <a:cs typeface="Times New Roman" panose="02020603050405020304" pitchFamily="18" charset="0"/>
              </a:rPr>
              <a:t>Functionality:</a:t>
            </a:r>
            <a:endParaRPr lang="en-US" sz="24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Accepts user requests (fundraisers, donors, investors).</a:t>
            </a:r>
          </a:p>
          <a:p>
            <a:pPr lvl="1"/>
            <a:r>
              <a:rPr lang="en-US" dirty="0">
                <a:latin typeface="Times New Roman" panose="02020603050405020304" pitchFamily="18" charset="0"/>
                <a:cs typeface="Times New Roman" panose="02020603050405020304" pitchFamily="18" charset="0"/>
              </a:rPr>
              <a:t>Interacts with the smart contract.</a:t>
            </a:r>
          </a:p>
          <a:p>
            <a:pPr lvl="1"/>
            <a:r>
              <a:rPr lang="en-US" dirty="0">
                <a:latin typeface="Times New Roman" panose="02020603050405020304" pitchFamily="18" charset="0"/>
                <a:cs typeface="Times New Roman" panose="02020603050405020304" pitchFamily="18" charset="0"/>
              </a:rPr>
              <a:t>Manages transactions and campaign status.</a:t>
            </a:r>
          </a:p>
          <a:p>
            <a:endParaRPr lang="en-US" dirty="0"/>
          </a:p>
        </p:txBody>
      </p:sp>
      <p:sp>
        <p:nvSpPr>
          <p:cNvPr id="4"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v"/>
            </a:pPr>
            <a:r>
              <a:rPr lang="en-US" sz="3600" b="1" dirty="0">
                <a:solidFill>
                  <a:srgbClr val="002060"/>
                </a:solidFill>
                <a:latin typeface="Times New Roman" panose="02020603050405020304" pitchFamily="18" charset="0"/>
                <a:cs typeface="Times New Roman" panose="02020603050405020304" pitchFamily="18" charset="0"/>
              </a:rPr>
              <a:t>Frontend :</a:t>
            </a:r>
          </a:p>
        </p:txBody>
      </p:sp>
      <p:sp>
        <p:nvSpPr>
          <p:cNvPr id="3" name="Content Placeholder 2"/>
          <p:cNvSpPr>
            <a:spLocks noGrp="1"/>
          </p:cNvSpPr>
          <p:nvPr>
            <p:ph idx="1"/>
          </p:nvPr>
        </p:nvSpPr>
        <p:spPr>
          <a:xfrm>
            <a:off x="736600" y="1973407"/>
            <a:ext cx="10515600" cy="4351338"/>
          </a:xfrm>
        </p:spPr>
        <p:txBody>
          <a:bodyPr/>
          <a:lstStyle/>
          <a:p>
            <a:r>
              <a:rPr lang="en-US" b="1" dirty="0">
                <a:latin typeface="Times New Roman" panose="02020603050405020304" pitchFamily="18" charset="0"/>
                <a:cs typeface="Times New Roman" panose="02020603050405020304" pitchFamily="18" charset="0"/>
              </a:rPr>
              <a:t>Frontend &amp; User Interface</a:t>
            </a:r>
          </a:p>
          <a:p>
            <a:r>
              <a:rPr lang="en-US" sz="2400" b="1" dirty="0">
                <a:latin typeface="Times New Roman" panose="02020603050405020304" pitchFamily="18" charset="0"/>
                <a:cs typeface="Times New Roman" panose="02020603050405020304" pitchFamily="18" charset="0"/>
              </a:rPr>
              <a:t>Technology:</a:t>
            </a:r>
            <a:r>
              <a:rPr lang="en-US" sz="2400" dirty="0">
                <a:latin typeface="Times New Roman" panose="02020603050405020304" pitchFamily="18" charset="0"/>
                <a:cs typeface="Times New Roman" panose="02020603050405020304" pitchFamily="18" charset="0"/>
              </a:rPr>
              <a:t> React.js / Next.js (for a dynamic </a:t>
            </a:r>
            <a:r>
              <a:rPr lang="en-US" sz="2400" dirty="0" err="1">
                <a:latin typeface="Times New Roman" panose="02020603050405020304" pitchFamily="18" charset="0"/>
                <a:cs typeface="Times New Roman" panose="02020603050405020304" pitchFamily="18" charset="0"/>
              </a:rPr>
              <a:t>DApp</a:t>
            </a:r>
            <a:r>
              <a:rPr lang="en-US" sz="2400" dirty="0">
                <a:latin typeface="Times New Roman" panose="02020603050405020304" pitchFamily="18" charset="0"/>
                <a:cs typeface="Times New Roman" panose="02020603050405020304" pitchFamily="18" charset="0"/>
              </a:rPr>
              <a:t> UI).</a:t>
            </a:r>
          </a:p>
          <a:p>
            <a:r>
              <a:rPr lang="en-US" sz="2400" b="1" dirty="0">
                <a:latin typeface="Times New Roman" panose="02020603050405020304" pitchFamily="18" charset="0"/>
                <a:cs typeface="Times New Roman" panose="02020603050405020304" pitchFamily="18" charset="0"/>
              </a:rPr>
              <a:t>Wallet Integration: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MetaMask</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WalletConnect</a:t>
            </a:r>
            <a:r>
              <a:rPr lang="en-US" sz="2400" dirty="0">
                <a:latin typeface="Times New Roman" panose="02020603050405020304" pitchFamily="18" charset="0"/>
                <a:cs typeface="Times New Roman" panose="02020603050405020304" pitchFamily="18" charset="0"/>
              </a:rPr>
              <a:t> for </a:t>
            </a:r>
            <a:r>
              <a:rPr lang="en-US" sz="2400" dirty="0" err="1">
                <a:latin typeface="Times New Roman" panose="02020603050405020304" pitchFamily="18" charset="0"/>
                <a:cs typeface="Times New Roman" panose="02020603050405020304" pitchFamily="18" charset="0"/>
              </a:rPr>
              <a:t>Ethereum</a:t>
            </a:r>
            <a:r>
              <a:rPr lang="en-US" sz="2400" dirty="0">
                <a:latin typeface="Times New Roman" panose="02020603050405020304" pitchFamily="18" charset="0"/>
                <a:cs typeface="Times New Roman" panose="02020603050405020304" pitchFamily="18" charset="0"/>
              </a:rPr>
              <a:t> authentication.</a:t>
            </a:r>
          </a:p>
          <a:p>
            <a:r>
              <a:rPr lang="en-US" sz="2400" b="1" dirty="0">
                <a:latin typeface="Times New Roman" panose="02020603050405020304" pitchFamily="18" charset="0"/>
                <a:cs typeface="Times New Roman" panose="02020603050405020304" pitchFamily="18" charset="0"/>
              </a:rPr>
              <a:t>User Features:</a:t>
            </a:r>
            <a:endParaRPr lang="en-US" sz="2400" dirty="0">
              <a:latin typeface="Times New Roman" panose="02020603050405020304" pitchFamily="18" charset="0"/>
              <a:cs typeface="Times New Roman" panose="02020603050405020304" pitchFamily="18" charset="0"/>
            </a:endParaRPr>
          </a:p>
          <a:p>
            <a:pPr lvl="1"/>
            <a:r>
              <a:rPr lang="en-US" dirty="0">
                <a:latin typeface="Times New Roman" panose="02020603050405020304" pitchFamily="18" charset="0"/>
                <a:cs typeface="Times New Roman" panose="02020603050405020304" pitchFamily="18" charset="0"/>
              </a:rPr>
              <a:t>Project submission (by fundraiser).</a:t>
            </a:r>
          </a:p>
          <a:p>
            <a:pPr lvl="1"/>
            <a:r>
              <a:rPr lang="en-US" dirty="0">
                <a:latin typeface="Times New Roman" panose="02020603050405020304" pitchFamily="18" charset="0"/>
                <a:cs typeface="Times New Roman" panose="02020603050405020304" pitchFamily="18" charset="0"/>
              </a:rPr>
              <a:t>Fund donation (by backers).</a:t>
            </a:r>
          </a:p>
          <a:p>
            <a:pPr lvl="1"/>
            <a:r>
              <a:rPr lang="en-US" dirty="0">
                <a:latin typeface="Times New Roman" panose="02020603050405020304" pitchFamily="18" charset="0"/>
                <a:cs typeface="Times New Roman" panose="02020603050405020304" pitchFamily="18" charset="0"/>
              </a:rPr>
              <a:t>Real-time tracking of funding progress on </a:t>
            </a:r>
            <a:r>
              <a:rPr lang="en-US" dirty="0" err="1">
                <a:latin typeface="Times New Roman" panose="02020603050405020304" pitchFamily="18" charset="0"/>
                <a:cs typeface="Times New Roman" panose="02020603050405020304" pitchFamily="18" charset="0"/>
              </a:rPr>
              <a:t>blockchain</a:t>
            </a:r>
            <a:r>
              <a:rPr lang="en-US" dirty="0">
                <a:latin typeface="Times New Roman" panose="02020603050405020304" pitchFamily="18" charset="0"/>
                <a:cs typeface="Times New Roman" panose="02020603050405020304" pitchFamily="18" charset="0"/>
              </a:rPr>
              <a:t>.</a:t>
            </a:r>
          </a:p>
          <a:p>
            <a:endParaRPr lang="en-US" dirty="0"/>
          </a:p>
        </p:txBody>
      </p:sp>
      <p:sp>
        <p:nvSpPr>
          <p:cNvPr id="4"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71500" indent="-571500">
              <a:buFont typeface="Wingdings" panose="05000000000000000000" pitchFamily="2" charset="2"/>
              <a:buChar char="v"/>
            </a:pPr>
            <a:r>
              <a:rPr lang="en-US" sz="3600" b="1" dirty="0" smtClean="0">
                <a:solidFill>
                  <a:srgbClr val="002060"/>
                </a:solidFill>
                <a:latin typeface="Times New Roman" panose="02020603050405020304" pitchFamily="18" charset="0"/>
                <a:cs typeface="Times New Roman" panose="02020603050405020304" pitchFamily="18" charset="0"/>
              </a:rPr>
              <a:t>Workflow </a:t>
            </a:r>
            <a:r>
              <a:rPr lang="en-US" sz="3600" b="1" dirty="0">
                <a:solidFill>
                  <a:srgbClr val="002060"/>
                </a:solidFill>
                <a:latin typeface="Times New Roman" panose="02020603050405020304" pitchFamily="18" charset="0"/>
                <a:cs typeface="Times New Roman" panose="02020603050405020304" pitchFamily="18" charset="0"/>
              </a:rPr>
              <a:t>:</a:t>
            </a:r>
          </a:p>
        </p:txBody>
      </p:sp>
      <p:sp>
        <p:nvSpPr>
          <p:cNvPr id="3" name="Content Placeholder 2"/>
          <p:cNvSpPr>
            <a:spLocks noGrp="1"/>
          </p:cNvSpPr>
          <p:nvPr>
            <p:ph idx="1"/>
          </p:nvPr>
        </p:nvSpPr>
        <p:spPr>
          <a:xfrm>
            <a:off x="736600" y="1973407"/>
            <a:ext cx="10515600" cy="4351338"/>
          </a:xfrm>
        </p:spPr>
        <p:txBody>
          <a:bodyPr/>
          <a:lstStyle/>
          <a:p>
            <a:pPr marL="0" indent="0">
              <a:buNone/>
            </a:pPr>
            <a:r>
              <a:rPr lang="en-US" b="1" dirty="0" smtClean="0">
                <a:latin typeface="Times New Roman" panose="02020603050405020304" pitchFamily="18" charset="0"/>
                <a:cs typeface="Times New Roman" panose="02020603050405020304" pitchFamily="18" charset="0"/>
              </a:rPr>
              <a:t>		User </a:t>
            </a:r>
            <a:r>
              <a:rPr lang="en-US" b="1" dirty="0">
                <a:latin typeface="Times New Roman" panose="02020603050405020304" pitchFamily="18" charset="0"/>
                <a:cs typeface="Times New Roman" panose="02020603050405020304" pitchFamily="18" charset="0"/>
              </a:rPr>
              <a:t>↔ React Frontend ↔ Web3 (</a:t>
            </a:r>
            <a:r>
              <a:rPr lang="en-US" b="1" dirty="0" err="1">
                <a:latin typeface="Times New Roman" panose="02020603050405020304" pitchFamily="18" charset="0"/>
                <a:cs typeface="Times New Roman" panose="02020603050405020304" pitchFamily="18" charset="0"/>
              </a:rPr>
              <a:t>MetaMask</a:t>
            </a:r>
            <a:r>
              <a:rPr lang="en-US" b="1" dirty="0">
                <a:latin typeface="Times New Roman" panose="02020603050405020304" pitchFamily="18" charset="0"/>
                <a:cs typeface="Times New Roman" panose="02020603050405020304" pitchFamily="18" charset="0"/>
              </a:rPr>
              <a:t>)</a:t>
            </a:r>
          </a:p>
          <a:p>
            <a:pPr marL="0" indent="0">
              <a:buNone/>
            </a:pP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p>
          <a:p>
            <a:pPr marL="0" indent="0">
              <a:buNone/>
            </a:pP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Node.js </a:t>
            </a:r>
            <a:r>
              <a:rPr lang="en-US" b="1" dirty="0">
                <a:latin typeface="Times New Roman" panose="02020603050405020304" pitchFamily="18" charset="0"/>
                <a:cs typeface="Times New Roman" panose="02020603050405020304" pitchFamily="18" charset="0"/>
              </a:rPr>
              <a:t>Backend (server.js)</a:t>
            </a:r>
          </a:p>
          <a:p>
            <a:pPr marL="0" indent="0">
              <a:buNone/>
            </a:pP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a:t>
            </a:r>
          </a:p>
          <a:p>
            <a:pPr marL="0" indent="0">
              <a:buNone/>
            </a:pPr>
            <a:r>
              <a:rPr lang="en-US" b="1" dirty="0" smtClean="0">
                <a:latin typeface="Times New Roman" panose="02020603050405020304" pitchFamily="18" charset="0"/>
                <a:cs typeface="Times New Roman" panose="02020603050405020304" pitchFamily="18" charset="0"/>
              </a:rPr>
              <a:t>	ML </a:t>
            </a:r>
            <a:r>
              <a:rPr lang="en-US" b="1" dirty="0">
                <a:latin typeface="Times New Roman" panose="02020603050405020304" pitchFamily="18" charset="0"/>
                <a:cs typeface="Times New Roman" panose="02020603050405020304" pitchFamily="18" charset="0"/>
              </a:rPr>
              <a:t>Model (Python)           Smart Contract (Solidity)</a:t>
            </a:r>
          </a:p>
          <a:p>
            <a:pPr marL="0" indent="0">
              <a:buNone/>
            </a:pP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t>
            </a:r>
          </a:p>
          <a:p>
            <a:pPr marL="0" indent="0">
              <a:buNone/>
            </a:pP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Prediction               </a:t>
            </a:r>
            <a:r>
              <a:rPr lang="en-US" b="1" dirty="0" err="1" smtClean="0">
                <a:latin typeface="Times New Roman" panose="02020603050405020304" pitchFamily="18" charset="0"/>
                <a:cs typeface="Times New Roman" panose="02020603050405020304" pitchFamily="18" charset="0"/>
              </a:rPr>
              <a:t>Blockchain</a:t>
            </a:r>
            <a:endParaRPr lang="en-US" dirty="0"/>
          </a:p>
        </p:txBody>
      </p:sp>
      <p:sp>
        <p:nvSpPr>
          <p:cNvPr id="4" name="Parallelogram 6"/>
          <p:cNvSpPr/>
          <p:nvPr/>
        </p:nvSpPr>
        <p:spPr>
          <a:xfrm flipV="1">
            <a:off x="99607" y="35628"/>
            <a:ext cx="11887694" cy="245216"/>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 name="Parallelogram 6"/>
          <p:cNvSpPr/>
          <p:nvPr/>
        </p:nvSpPr>
        <p:spPr>
          <a:xfrm>
            <a:off x="353292" y="6549091"/>
            <a:ext cx="11398826" cy="259772"/>
          </a:xfrm>
          <a:custGeom>
            <a:avLst/>
            <a:gdLst>
              <a:gd name="connsiteX0" fmla="*/ 0 w 9996055"/>
              <a:gd name="connsiteY0" fmla="*/ 238991 h 238991"/>
              <a:gd name="connsiteX1" fmla="*/ 59748 w 9996055"/>
              <a:gd name="connsiteY1" fmla="*/ 0 h 238991"/>
              <a:gd name="connsiteX2" fmla="*/ 9996055 w 9996055"/>
              <a:gd name="connsiteY2" fmla="*/ 0 h 238991"/>
              <a:gd name="connsiteX3" fmla="*/ 9936307 w 9996055"/>
              <a:gd name="connsiteY3" fmla="*/ 238991 h 238991"/>
              <a:gd name="connsiteX4" fmla="*/ 0 w 9996055"/>
              <a:gd name="connsiteY4" fmla="*/ 238991 h 238991"/>
              <a:gd name="connsiteX0-1" fmla="*/ 0 w 9996055"/>
              <a:gd name="connsiteY0-2" fmla="*/ 238991 h 238991"/>
              <a:gd name="connsiteX1-3" fmla="*/ 527339 w 9996055"/>
              <a:gd name="connsiteY1-4" fmla="*/ 0 h 238991"/>
              <a:gd name="connsiteX2-5" fmla="*/ 9996055 w 9996055"/>
              <a:gd name="connsiteY2-6" fmla="*/ 0 h 238991"/>
              <a:gd name="connsiteX3-7" fmla="*/ 9936307 w 9996055"/>
              <a:gd name="connsiteY3-8" fmla="*/ 238991 h 238991"/>
              <a:gd name="connsiteX4-9" fmla="*/ 0 w 9996055"/>
              <a:gd name="connsiteY4-10" fmla="*/ 238991 h 238991"/>
              <a:gd name="connsiteX0-11" fmla="*/ 0 w 9996055"/>
              <a:gd name="connsiteY0-12" fmla="*/ 238991 h 238991"/>
              <a:gd name="connsiteX1-13" fmla="*/ 527339 w 9996055"/>
              <a:gd name="connsiteY1-14" fmla="*/ 0 h 238991"/>
              <a:gd name="connsiteX2-15" fmla="*/ 9996055 w 9996055"/>
              <a:gd name="connsiteY2-16" fmla="*/ 0 h 238991"/>
              <a:gd name="connsiteX3-17" fmla="*/ 9541453 w 9996055"/>
              <a:gd name="connsiteY3-18" fmla="*/ 238991 h 238991"/>
              <a:gd name="connsiteX4-19" fmla="*/ 0 w 9996055"/>
              <a:gd name="connsiteY4-20" fmla="*/ 238991 h 238991"/>
              <a:gd name="connsiteX0-21" fmla="*/ 12988 w 10009043"/>
              <a:gd name="connsiteY0-22" fmla="*/ 238991 h 238991"/>
              <a:gd name="connsiteX1-23" fmla="*/ 0 w 10009043"/>
              <a:gd name="connsiteY1-24" fmla="*/ 10391 h 238991"/>
              <a:gd name="connsiteX2-25" fmla="*/ 10009043 w 10009043"/>
              <a:gd name="connsiteY2-26" fmla="*/ 0 h 238991"/>
              <a:gd name="connsiteX3-27" fmla="*/ 9554441 w 10009043"/>
              <a:gd name="connsiteY3-28" fmla="*/ 238991 h 238991"/>
              <a:gd name="connsiteX4-29" fmla="*/ 12988 w 10009043"/>
              <a:gd name="connsiteY4-30" fmla="*/ 238991 h 238991"/>
              <a:gd name="connsiteX0-31" fmla="*/ 519208 w 10009043"/>
              <a:gd name="connsiteY0-32" fmla="*/ 259772 h 259772"/>
              <a:gd name="connsiteX1-33" fmla="*/ 0 w 10009043"/>
              <a:gd name="connsiteY1-34" fmla="*/ 10391 h 259772"/>
              <a:gd name="connsiteX2-35" fmla="*/ 10009043 w 10009043"/>
              <a:gd name="connsiteY2-36" fmla="*/ 0 h 259772"/>
              <a:gd name="connsiteX3-37" fmla="*/ 9554441 w 10009043"/>
              <a:gd name="connsiteY3-38" fmla="*/ 238991 h 259772"/>
              <a:gd name="connsiteX4-39" fmla="*/ 519208 w 10009043"/>
              <a:gd name="connsiteY4-40" fmla="*/ 259772 h 25977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009043" h="259772">
                <a:moveTo>
                  <a:pt x="519208" y="259772"/>
                </a:moveTo>
                <a:lnTo>
                  <a:pt x="0" y="10391"/>
                </a:lnTo>
                <a:lnTo>
                  <a:pt x="10009043" y="0"/>
                </a:lnTo>
                <a:lnTo>
                  <a:pt x="9554441" y="238991"/>
                </a:lnTo>
                <a:lnTo>
                  <a:pt x="519208" y="259772"/>
                </a:lnTo>
                <a:close/>
              </a:path>
            </a:pathLst>
          </a:custGeom>
          <a:solidFill>
            <a:schemeClr val="accent4">
              <a:lumMod val="60000"/>
              <a:lumOff val="40000"/>
            </a:schemeClr>
          </a:solidFill>
          <a:ln>
            <a:solidFill>
              <a:schemeClr val="accent4">
                <a:lumMod val="40000"/>
                <a:lumOff val="6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43002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70&quot;:[3321394,3321382]}"/>
</p:tagLst>
</file>

<file path=ppt/tags/tag1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38212_3*m_h_i*1_3_4"/>
  <p:tag name="KSO_WM_TEMPLATE_CATEGORY" val="diagram"/>
  <p:tag name="KSO_WM_TEMPLATE_INDEX" val="20238212"/>
  <p:tag name="KSO_WM_UNIT_LAYERLEVEL" val="1_1_1"/>
  <p:tag name="KSO_WM_TAG_VERSION" val="3.0"/>
  <p:tag name="KSO_WM_BEAUTIFY_FLAG" val="#wm#"/>
  <p:tag name="KSO_WM_UNIT_LINE_FORE_SCHEMECOLOR_INDEX" val="5"/>
  <p:tag name="KSO_WM_DIAGRAM_USE_COLOR_VALUE" val="{&quot;color_scheme&quot;:1,&quot;color_type&quot;:1,&quot;theme_color_indexes&quot;:[]}"/>
</p:tagLst>
</file>

<file path=ppt/tags/tag11.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799999952316284,&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38212_3*m_h_i*1_4_3"/>
  <p:tag name="KSO_WM_TEMPLATE_CATEGORY" val="diagram"/>
  <p:tag name="KSO_WM_TEMPLATE_INDEX" val="20238212"/>
  <p:tag name="KSO_WM_UNIT_LAYERLEVEL" val="1_1_1"/>
  <p:tag name="KSO_WM_TAG_VERSION" val="3.0"/>
  <p:tag name="KSO_WM_BEAUTIFY_FLAG" val="#wm#"/>
  <p:tag name="KSO_WM_DIAGRAM_USE_COLOR_VALUE" val="{&quot;color_scheme&quot;:1,&quot;color_type&quot;:1,&quot;theme_color_indexes&quot;:[]}"/>
</p:tagLst>
</file>

<file path=ppt/tags/tag1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4_1"/>
  <p:tag name="KSO_WM_UNIT_ID" val="diagram20238212_3*m_h_i*1_4_1"/>
  <p:tag name="KSO_WM_TEMPLATE_CATEGORY" val="diagram"/>
  <p:tag name="KSO_WM_TEMPLATE_INDEX" val="20238212"/>
  <p:tag name="KSO_WM_UNIT_LAYERLEVEL" val="1_1_1"/>
  <p:tag name="KSO_WM_TAG_VERSION" val="3.0"/>
  <p:tag name="KSO_WM_BEAUTIFY_FLAG" val="#wm#"/>
  <p:tag name="KSO_WM_UNIT_PRESET_TEXT" val="04"/>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3.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38212_3*m_h_i*1_4_4"/>
  <p:tag name="KSO_WM_TEMPLATE_CATEGORY" val="diagram"/>
  <p:tag name="KSO_WM_TEMPLATE_INDEX" val="20238212"/>
  <p:tag name="KSO_WM_UNIT_LAYERLEVEL" val="1_1_1"/>
  <p:tag name="KSO_WM_TAG_VERSION" val="3.0"/>
  <p:tag name="KSO_WM_BEAUTIFY_FLAG" val="#wm#"/>
  <p:tag name="KSO_WM_UNIT_LINE_FORE_SCHEMECOLOR_INDEX" val="5"/>
  <p:tag name="KSO_WM_DIAGRAM_USE_COLOR_VALUE" val="{&quot;color_scheme&quot;:1,&quot;color_type&quot;:1,&quot;theme_color_indexes&quot;:[]}"/>
</p:tagLst>
</file>

<file path=ppt/tags/tag1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799999952316284,&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38212_3*m_h_i*1_5_3"/>
  <p:tag name="KSO_WM_TEMPLATE_CATEGORY" val="diagram"/>
  <p:tag name="KSO_WM_TEMPLATE_INDEX" val="20238212"/>
  <p:tag name="KSO_WM_UNIT_LAYERLEVEL" val="1_1_1"/>
  <p:tag name="KSO_WM_TAG_VERSION" val="3.0"/>
  <p:tag name="KSO_WM_BEAUTIFY_FLAG" val="#wm#"/>
  <p:tag name="KSO_WM_DIAGRAM_USE_COLOR_VALUE" val="{&quot;color_scheme&quot;:1,&quot;color_type&quot;:1,&quot;theme_color_indexes&quot;:[]}"/>
</p:tagLst>
</file>

<file path=ppt/tags/tag1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5_1"/>
  <p:tag name="KSO_WM_UNIT_ID" val="diagram20238212_3*m_h_i*1_5_1"/>
  <p:tag name="KSO_WM_TEMPLATE_CATEGORY" val="diagram"/>
  <p:tag name="KSO_WM_TEMPLATE_INDEX" val="20238212"/>
  <p:tag name="KSO_WM_UNIT_LAYERLEVEL" val="1_1_1"/>
  <p:tag name="KSO_WM_TAG_VERSION" val="3.0"/>
  <p:tag name="KSO_WM_BEAUTIFY_FLAG" val="#wm#"/>
  <p:tag name="KSO_WM_UNIT_PRESET_TEXT" val="05"/>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16.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38212_3*m_h_i*1_5_4"/>
  <p:tag name="KSO_WM_TEMPLATE_CATEGORY" val="diagram"/>
  <p:tag name="KSO_WM_TEMPLATE_INDEX" val="20238212"/>
  <p:tag name="KSO_WM_UNIT_LAYERLEVEL" val="1_1_1"/>
  <p:tag name="KSO_WM_TAG_VERSION" val="3.0"/>
  <p:tag name="KSO_WM_BEAUTIFY_FLAG" val="#wm#"/>
  <p:tag name="KSO_WM_UNIT_LINE_FORE_SCHEMECOLOR_INDEX" val="5"/>
  <p:tag name="KSO_WM_DIAGRAM_USE_COLOR_VALUE" val="{&quot;color_scheme&quot;:1,&quot;color_type&quot;:1,&quot;theme_color_indexes&quot;:[]}"/>
</p:tagLst>
</file>

<file path=ppt/tags/tag1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8212_3*m_h_i*1_2_2"/>
  <p:tag name="KSO_WM_TEMPLATE_CATEGORY" val="diagram"/>
  <p:tag name="KSO_WM_TEMPLATE_INDEX" val="20238212"/>
  <p:tag name="KSO_WM_UNIT_LAYERLEVEL" val="1_1_1"/>
  <p:tag name="KSO_WM_TAG_VERSION" val="3.0"/>
  <p:tag name="KSO_WM_BEAUTIFY_FLAG" val="#wm#"/>
  <p:tag name="KSO_WM_UNIT_LINE_FORE_SCHEMECOLOR_INDEX" val="5"/>
  <p:tag name="KSO_WM_DIAGRAM_USE_COLOR_VALUE" val="{&quot;color_scheme&quot;:1,&quot;color_type&quot;:1,&quot;theme_color_indexes&quot;:[]}"/>
</p:tagLst>
</file>

<file path=ppt/tags/tag1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8212_3*m_h_i*1_3_2"/>
  <p:tag name="KSO_WM_TEMPLATE_CATEGORY" val="diagram"/>
  <p:tag name="KSO_WM_TEMPLATE_INDEX" val="20238212"/>
  <p:tag name="KSO_WM_UNIT_LAYERLEVEL" val="1_1_1"/>
  <p:tag name="KSO_WM_TAG_VERSION" val="3.0"/>
  <p:tag name="KSO_WM_BEAUTIFY_FLAG" val="#wm#"/>
  <p:tag name="KSO_WM_UNIT_LINE_FORE_SCHEMECOLOR_INDEX" val="5"/>
  <p:tag name="KSO_WM_DIAGRAM_USE_COLOR_VALUE" val="{&quot;color_scheme&quot;:1,&quot;color_type&quot;:1,&quot;theme_color_indexes&quot;:[]}"/>
</p:tagLst>
</file>

<file path=ppt/tags/tag19.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38212_3*m_h_i*1_4_2"/>
  <p:tag name="KSO_WM_TEMPLATE_CATEGORY" val="diagram"/>
  <p:tag name="KSO_WM_TEMPLATE_INDEX" val="20238212"/>
  <p:tag name="KSO_WM_UNIT_LAYERLEVEL" val="1_1_1"/>
  <p:tag name="KSO_WM_TAG_VERSION" val="3.0"/>
  <p:tag name="KSO_WM_BEAUTIFY_FLAG" val="#wm#"/>
  <p:tag name="KSO_WM_UNIT_LINE_FORE_SCHEMECOLOR_INDEX" val="5"/>
  <p:tag name="KSO_WM_DIAGRAM_USE_COLOR_VALUE" val="{&quot;color_scheme&quot;:1,&quot;color_type&quot;:1,&quot;theme_color_indexes&quot;:[]}"/>
</p:tagLst>
</file>

<file path=ppt/tags/tag2.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799999952316284,&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8212_3*m_h_i*1_1_2"/>
  <p:tag name="KSO_WM_TEMPLATE_CATEGORY" val="diagram"/>
  <p:tag name="KSO_WM_TEMPLATE_INDEX" val="20238212"/>
  <p:tag name="KSO_WM_UNIT_LAYERLEVEL" val="1_1_1"/>
  <p:tag name="KSO_WM_TAG_VERSION" val="3.0"/>
  <p:tag name="KSO_WM_BEAUTIFY_FLAG" val="#wm#"/>
  <p:tag name="KSO_WM_DIAGRAM_USE_COLOR_VALUE" val="{&quot;color_scheme&quot;:1,&quot;color_type&quot;:1,&quot;theme_color_indexes&quot;:[]}"/>
</p:tagLst>
</file>

<file path=ppt/tags/tag20.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38212_3*m_h_i*1_5_2"/>
  <p:tag name="KSO_WM_TEMPLATE_CATEGORY" val="diagram"/>
  <p:tag name="KSO_WM_TEMPLATE_INDEX" val="20238212"/>
  <p:tag name="KSO_WM_UNIT_LAYERLEVEL" val="1_1_1"/>
  <p:tag name="KSO_WM_TAG_VERSION" val="3.0"/>
  <p:tag name="KSO_WM_BEAUTIFY_FLAG" val="#wm#"/>
  <p:tag name="KSO_WM_UNIT_LINE_FORE_SCHEMECOLOR_INDEX" val="5"/>
  <p:tag name="KSO_WM_DIAGRAM_USE_COLOR_VALUE" val="{&quot;color_scheme&quot;:1,&quot;color_type&quot;:1,&quot;theme_color_indexes&quot;:[]}"/>
</p:tagLst>
</file>

<file path=ppt/tags/tag21.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38212_3*m_h_a*1_1_1"/>
  <p:tag name="KSO_WM_TEMPLATE_CATEGORY" val="diagram"/>
  <p:tag name="KSO_WM_TEMPLATE_INDEX" val="20238212"/>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22.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38212_3*m_h_a*1_3_1"/>
  <p:tag name="KSO_WM_TEMPLATE_CATEGORY" val="diagram"/>
  <p:tag name="KSO_WM_TEMPLATE_INDEX" val="20238212"/>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2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20238212_3*m_h_a*1_5_1"/>
  <p:tag name="KSO_WM_TEMPLATE_CATEGORY" val="diagram"/>
  <p:tag name="KSO_WM_TEMPLATE_INDEX" val="20238212"/>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24.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38212_3*m_h_a*1_2_1"/>
  <p:tag name="KSO_WM_TEMPLATE_CATEGORY" val="diagram"/>
  <p:tag name="KSO_WM_TEMPLATE_INDEX" val="20238212"/>
  <p:tag name="KSO_WM_UNIT_LAYERLEVEL" val="1_1_1"/>
  <p:tag name="KSO_WM_TAG_VERSION" val="3.0"/>
  <p:tag name="KSO_WM_BEAUTIFY_FLAG" val="#wm#"/>
  <p:tag name="KSO_WM_UNIT_PRESET_TEXT" val="Your title here"/>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25.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8212_3*m_h_f*1_4_1"/>
  <p:tag name="KSO_WM_TEMPLATE_CATEGORY" val="diagram"/>
  <p:tag name="KSO_WM_TEMPLATE_INDEX" val="20238212"/>
  <p:tag name="KSO_WM_UNIT_LAYERLEVEL" val="1_1_1"/>
  <p:tag name="KSO_WM_TAG_VERSION" val="3.0"/>
  <p:tag name="KSO_WM_BEAUTIFY_FLAG" val="#wm#"/>
  <p:tag name="KSO_WM_UNIT_PRESET_TEXT" val="Click here to add text"/>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3.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1"/>
  <p:tag name="KSO_WM_UNIT_ID" val="diagram20238212_3*m_h_i*1_1_1"/>
  <p:tag name="KSO_WM_TEMPLATE_CATEGORY" val="diagram"/>
  <p:tag name="KSO_WM_TEMPLATE_INDEX" val="20238212"/>
  <p:tag name="KSO_WM_UNIT_LAYERLEVEL" val="1_1_1"/>
  <p:tag name="KSO_WM_TAG_VERSION" val="3.0"/>
  <p:tag name="KSO_WM_BEAUTIFY_FLAG" val="#wm#"/>
  <p:tag name="KSO_WM_UNIT_PRESET_TEXT" val="01"/>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4.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8212_3*m_h_i*1_1_3"/>
  <p:tag name="KSO_WM_TEMPLATE_CATEGORY" val="diagram"/>
  <p:tag name="KSO_WM_TEMPLATE_INDEX" val="20238212"/>
  <p:tag name="KSO_WM_UNIT_LAYERLEVEL" val="1_1_1"/>
  <p:tag name="KSO_WM_TAG_VERSION" val="3.0"/>
  <p:tag name="KSO_WM_BEAUTIFY_FLAG" val="#wm#"/>
  <p:tag name="KSO_WM_UNIT_LINE_FORE_SCHEMECOLOR_INDEX" val="5"/>
  <p:tag name="KSO_WM_DIAGRAM_USE_COLOR_VALUE" val="{&quot;color_scheme&quot;:1,&quot;color_type&quot;:1,&quot;theme_color_indexes&quot;:[]}"/>
</p:tagLst>
</file>

<file path=ppt/tags/tag5.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799999952316284,&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8212_3*m_h_i*1_2_3"/>
  <p:tag name="KSO_WM_TEMPLATE_CATEGORY" val="diagram"/>
  <p:tag name="KSO_WM_TEMPLATE_INDEX" val="20238212"/>
  <p:tag name="KSO_WM_UNIT_LAYERLEVEL" val="1_1_1"/>
  <p:tag name="KSO_WM_TAG_VERSION" val="3.0"/>
  <p:tag name="KSO_WM_BEAUTIFY_FLAG" val="#wm#"/>
  <p:tag name="KSO_WM_DIAGRAM_USE_COLOR_VALUE" val="{&quot;color_scheme&quot;:1,&quot;color_type&quot;:1,&quot;theme_color_indexes&quot;:[]}"/>
</p:tagLst>
</file>

<file path=ppt/tags/tag6.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1"/>
  <p:tag name="KSO_WM_UNIT_ID" val="diagram20238212_3*m_h_i*1_2_1"/>
  <p:tag name="KSO_WM_TEMPLATE_CATEGORY" val="diagram"/>
  <p:tag name="KSO_WM_TEMPLATE_INDEX" val="20238212"/>
  <p:tag name="KSO_WM_UNIT_LAYERLEVEL" val="1_1_1"/>
  <p:tag name="KSO_WM_TAG_VERSION" val="3.0"/>
  <p:tag name="KSO_WM_BEAUTIFY_FLAG" val="#wm#"/>
  <p:tag name="KSO_WM_UNIT_PRESET_TEXT" val="02"/>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8212_3*m_h_i*1_2_4"/>
  <p:tag name="KSO_WM_TEMPLATE_CATEGORY" val="diagram"/>
  <p:tag name="KSO_WM_TEMPLATE_INDEX" val="20238212"/>
  <p:tag name="KSO_WM_UNIT_LAYERLEVEL" val="1_1_1"/>
  <p:tag name="KSO_WM_TAG_VERSION" val="3.0"/>
  <p:tag name="KSO_WM_BEAUTIFY_FLAG" val="#wm#"/>
  <p:tag name="KSO_WM_UNIT_LINE_FORE_SCHEMECOLOR_INDEX" val="5"/>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799999952316284,&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38212_3*m_h_i*1_3_3"/>
  <p:tag name="KSO_WM_TEMPLATE_CATEGORY" val="diagram"/>
  <p:tag name="KSO_WM_TEMPLATE_INDEX" val="20238212"/>
  <p:tag name="KSO_WM_UNIT_LAYERLEVEL" val="1_1_1"/>
  <p:tag name="KSO_WM_TAG_VERSION" val="3.0"/>
  <p:tag name="KSO_WM_BEAUTIFY_FLAG" val="#wm#"/>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UNIT_TEXT_FILL_FORE_SCHEMECOLOR_INDEX_BRIGHTNESS" val="0.15"/>
  <p:tag name="KSO_WM_DIAGRAM_MAX_ITEMCNT" val="6"/>
  <p:tag name="KSO_WM_DIAGRAM_MIN_ITEMCNT" val="3"/>
  <p:tag name="KSO_WM_DIAGRAM_VIRTUALLY_FRAME" val="{&quot;height&quot;:390.91625786248153,&quot;left&quot;:55.21318562184733,&quot;top&quot;:75.83374213751844,&quot;width&quot;:849.65008544921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3_1"/>
  <p:tag name="KSO_WM_UNIT_ID" val="diagram20238212_3*m_h_i*1_3_1"/>
  <p:tag name="KSO_WM_TEMPLATE_CATEGORY" val="diagram"/>
  <p:tag name="KSO_WM_TEMPLATE_INDEX" val="20238212"/>
  <p:tag name="KSO_WM_UNIT_LAYERLEVEL" val="1_1_1"/>
  <p:tag name="KSO_WM_TAG_VERSION" val="3.0"/>
  <p:tag name="KSO_WM_BEAUTIFY_FLAG" val="#wm#"/>
  <p:tag name="KSO_WM_UNIT_PRESET_TEXT" val="03"/>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AIML template</Template>
  <TotalTime>28</TotalTime>
  <Words>443</Words>
  <Application>Microsoft Office PowerPoint</Application>
  <PresentationFormat>Widescreen</PresentationFormat>
  <Paragraphs>72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Ajile</vt:lpstr>
      <vt:lpstr>Arial</vt:lpstr>
      <vt:lpstr>Calibri</vt:lpstr>
      <vt:lpstr>Calibri Light</vt:lpstr>
      <vt:lpstr>Cambria</vt:lpstr>
      <vt:lpstr>Times New Roman</vt:lpstr>
      <vt:lpstr>Wingdings</vt:lpstr>
      <vt:lpstr>Office Theme</vt:lpstr>
      <vt:lpstr>PowerPoint Presentation</vt:lpstr>
      <vt:lpstr> </vt:lpstr>
      <vt:lpstr>Introduction </vt:lpstr>
      <vt:lpstr>Objective</vt:lpstr>
      <vt:lpstr>Flowchart:</vt:lpstr>
      <vt:lpstr>Technology Stack </vt:lpstr>
      <vt:lpstr>Backend :</vt:lpstr>
      <vt:lpstr>Frontend :</vt:lpstr>
      <vt:lpstr>Workflow :</vt:lpstr>
      <vt:lpstr>Implementation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RCPIT</dc:creator>
  <cp:lastModifiedBy>Dell</cp:lastModifiedBy>
  <cp:revision>45</cp:revision>
  <dcterms:created xsi:type="dcterms:W3CDTF">2023-11-04T09:41:00Z</dcterms:created>
  <dcterms:modified xsi:type="dcterms:W3CDTF">2025-05-02T08:09:30Z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59EAFFCB9E374B43A2B49C0A24657BE9_12</vt:lpwstr>
  </property>
  <property fmtid="{D5CDD505-2E9C-101B-9397-08002B2CF9AE}" pid="3" name="KSOProductBuildVer">
    <vt:lpwstr>1033-12.2.0.20795</vt:lpwstr>
  </property>
</Properties>
</file>